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0" r:id="rId6"/>
    <p:sldId id="262" r:id="rId7"/>
    <p:sldId id="282" r:id="rId8"/>
    <p:sldId id="281" r:id="rId9"/>
    <p:sldId id="263" r:id="rId10"/>
    <p:sldId id="264" r:id="rId11"/>
    <p:sldId id="265" r:id="rId12"/>
    <p:sldId id="284" r:id="rId13"/>
  </p:sldIdLst>
  <p:sldSz cx="9144000" cy="6858000" type="screen4x3"/>
  <p:notesSz cx="7315200" cy="9601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585" autoAdjust="0"/>
  </p:normalViewPr>
  <p:slideViewPr>
    <p:cSldViewPr>
      <p:cViewPr>
        <p:scale>
          <a:sx n="60" d="100"/>
          <a:sy n="60" d="100"/>
        </p:scale>
        <p:origin x="-1650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A6ED41A-6805-416A-91C5-4E2AB7FF6699}" type="datetimeFigureOut">
              <a:rPr lang="pt-BR" smtClean="0"/>
              <a:pPr/>
              <a:t>26/04/2014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17E52D5-4CE8-4D7A-B40A-AB5F1221E4B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6974-5CAF-494E-80FE-CBA9FD5A97A8}" type="datetime1">
              <a:rPr lang="pt-BR" smtClean="0"/>
              <a:pPr/>
              <a:t>26/04/2014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D429F-1EE6-429B-810D-B1CB8C9A37AF}" type="datetime1">
              <a:rPr lang="pt-BR" smtClean="0"/>
              <a:pPr/>
              <a:t>26/04/2014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DFFB-F17B-4107-BC89-12F4E80D1D6E}" type="datetime1">
              <a:rPr lang="pt-BR" smtClean="0"/>
              <a:pPr/>
              <a:t>26/04/2014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5CD1-1460-4C30-BEB2-51CC2B698EDE}" type="datetime1">
              <a:rPr lang="pt-BR" smtClean="0"/>
              <a:pPr/>
              <a:t>26/04/2014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E243-1AC2-4021-929E-CA03DAA72208}" type="datetime1">
              <a:rPr lang="pt-BR" smtClean="0"/>
              <a:pPr/>
              <a:t>26/04/2014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D6AE-061A-4B5F-B6E6-557DCB268552}" type="datetime1">
              <a:rPr lang="pt-BR" smtClean="0"/>
              <a:pPr/>
              <a:t>26/04/2014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D0E38-28D4-4922-8F23-C18EA5E8E311}" type="datetime1">
              <a:rPr lang="pt-BR" smtClean="0"/>
              <a:pPr/>
              <a:t>26/04/2014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13B24-C0D2-44ED-B44E-D0FB7CFB1B63}" type="datetime1">
              <a:rPr lang="pt-BR" smtClean="0"/>
              <a:pPr/>
              <a:t>26/04/2014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504CA-FC21-4E60-A0D0-AD75D19A0F23}" type="datetime1">
              <a:rPr lang="pt-BR" smtClean="0"/>
              <a:pPr/>
              <a:t>26/04/2014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2D48-6CA4-4A32-802A-445DFC5E410E}" type="datetime1">
              <a:rPr lang="pt-BR" smtClean="0"/>
              <a:pPr/>
              <a:t>26/04/2014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E5FA-A397-4573-8FAF-671874924F4B}" type="datetime1">
              <a:rPr lang="pt-BR" smtClean="0"/>
              <a:pPr/>
              <a:t>26/04/2014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7BF20-83BD-44CD-A5FB-20E0DF969604}" type="datetime1">
              <a:rPr lang="pt-BR" smtClean="0"/>
              <a:pPr/>
              <a:t>26/04/2014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6BA78-7FE4-4C7D-BDD9-E1E218DDB2DF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187.7.106.14/wiki2014_1/doku.php?id=projeto11:seminario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8136904" cy="3240360"/>
          </a:xfrm>
        </p:spPr>
        <p:txBody>
          <a:bodyPr>
            <a:normAutofit fontScale="92500"/>
          </a:bodyPr>
          <a:lstStyle/>
          <a:p>
            <a:pPr algn="r"/>
            <a:r>
              <a:rPr lang="pt-BR" sz="4400" dirty="0" smtClean="0">
                <a:solidFill>
                  <a:srgbClr val="002060"/>
                </a:solidFill>
              </a:rPr>
              <a:t>Curso Superior de Tecnologia em Redes de Computadores</a:t>
            </a:r>
          </a:p>
          <a:p>
            <a:pPr algn="l"/>
            <a:r>
              <a:rPr lang="pt-BR" sz="4400" dirty="0" smtClean="0">
                <a:solidFill>
                  <a:srgbClr val="002060"/>
                </a:solidFill>
              </a:rPr>
              <a:t>	                    Projeto Integrador II</a:t>
            </a:r>
          </a:p>
          <a:p>
            <a:endParaRPr lang="pt-BR" dirty="0" smtClean="0">
              <a:solidFill>
                <a:srgbClr val="002060"/>
              </a:solidFill>
            </a:endParaRPr>
          </a:p>
          <a:p>
            <a:r>
              <a:rPr lang="pt-BR" dirty="0" smtClean="0">
                <a:solidFill>
                  <a:srgbClr val="002060"/>
                </a:solidFill>
              </a:rPr>
              <a:t>Seminário de Andamento</a:t>
            </a:r>
          </a:p>
          <a:p>
            <a:endParaRPr lang="pt-BR" sz="5800" dirty="0" smtClean="0"/>
          </a:p>
          <a:p>
            <a:endParaRPr lang="pt-BR" sz="5800" dirty="0"/>
          </a:p>
        </p:txBody>
      </p:sp>
      <p:pic>
        <p:nvPicPr>
          <p:cNvPr id="4" name="Imagem 3" descr="sen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88640"/>
            <a:ext cx="2106912" cy="123031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67544" y="6021288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solidFill>
                  <a:srgbClr val="002060"/>
                </a:solidFill>
              </a:rPr>
              <a:t>SERVIÇO NACIONAL DE APRENDIZAGEM COMERCIAL</a:t>
            </a:r>
          </a:p>
          <a:p>
            <a:pPr algn="ctr"/>
            <a:r>
              <a:rPr lang="pt-BR" sz="1400" dirty="0" smtClean="0">
                <a:solidFill>
                  <a:srgbClr val="002060"/>
                </a:solidFill>
              </a:rPr>
              <a:t>FACULDADE DE TECNOLOGIA SENAC PELOTAS</a:t>
            </a:r>
            <a:endParaRPr lang="pt-BR" sz="1400" dirty="0">
              <a:solidFill>
                <a:srgbClr val="00206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139952" y="5229200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2060"/>
                </a:solidFill>
              </a:rPr>
              <a:t>Aluno: Marcelo Giovani dos Santos Furtado</a:t>
            </a:r>
          </a:p>
          <a:p>
            <a:r>
              <a:rPr lang="pt-BR" dirty="0" smtClean="0">
                <a:solidFill>
                  <a:srgbClr val="002060"/>
                </a:solidFill>
              </a:rPr>
              <a:t>E-mail: furtado.senac@gmail.com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sen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88640"/>
            <a:ext cx="2106912" cy="1230314"/>
          </a:xfrm>
          <a:prstGeom prst="rect">
            <a:avLst/>
          </a:prstGeom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95536" y="692696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tx2"/>
                </a:solidFill>
              </a:rPr>
              <a:t>Cronograma</a:t>
            </a:r>
            <a:endParaRPr lang="pt-BR" sz="4400" dirty="0">
              <a:solidFill>
                <a:schemeClr val="tx2"/>
              </a:solidFill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214282" y="1643051"/>
          <a:ext cx="8501122" cy="457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2134"/>
                <a:gridCol w="1133483"/>
                <a:gridCol w="1062640"/>
                <a:gridCol w="1487697"/>
                <a:gridCol w="1275168"/>
              </a:tblGrid>
              <a:tr h="67200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Março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Abril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Junho</a:t>
                      </a:r>
                      <a:endParaRPr lang="pt-BR" dirty="0"/>
                    </a:p>
                  </a:txBody>
                  <a:tcPr/>
                </a:tc>
              </a:tr>
              <a:tr h="1101526">
                <a:tc>
                  <a:txBody>
                    <a:bodyPr/>
                    <a:lstStyle/>
                    <a:p>
                      <a:r>
                        <a:rPr lang="pt-BR" dirty="0" smtClean="0"/>
                        <a:t>Pesquisa/estudo </a:t>
                      </a:r>
                      <a:r>
                        <a:rPr lang="pt-BR" baseline="0" dirty="0" smtClean="0"/>
                        <a:t> das ferramentas Open Source e proprietárias</a:t>
                      </a:r>
                      <a:endParaRPr lang="pt-BR" dirty="0" smtClean="0"/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Pesquisar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Estudar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672006">
                <a:tc>
                  <a:txBody>
                    <a:bodyPr/>
                    <a:lstStyle/>
                    <a:p>
                      <a:r>
                        <a:rPr lang="pt-BR" dirty="0" smtClean="0"/>
                        <a:t>Definir</a:t>
                      </a:r>
                      <a:r>
                        <a:rPr lang="pt-BR" baseline="0" dirty="0" smtClean="0"/>
                        <a:t> as ferramentas para avaliação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Definir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Iniciar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Finalizar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672006">
                <a:tc>
                  <a:txBody>
                    <a:bodyPr/>
                    <a:lstStyle/>
                    <a:p>
                      <a:r>
                        <a:rPr lang="pt-BR" dirty="0" smtClean="0"/>
                        <a:t>Requisitos</a:t>
                      </a:r>
                      <a:r>
                        <a:rPr lang="pt-BR" baseline="0" dirty="0" smtClean="0"/>
                        <a:t> dos softwares e montar ambiente para testes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Definir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Criar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Testar /</a:t>
                      </a:r>
                    </a:p>
                    <a:p>
                      <a:r>
                        <a:rPr lang="pt-BR" dirty="0" smtClean="0"/>
                        <a:t>documentar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Finalizar</a:t>
                      </a:r>
                      <a:endParaRPr lang="pt-BR" dirty="0"/>
                    </a:p>
                  </a:txBody>
                  <a:tcPr/>
                </a:tc>
              </a:tr>
              <a:tr h="727244">
                <a:tc>
                  <a:txBody>
                    <a:bodyPr/>
                    <a:lstStyle/>
                    <a:p>
                      <a:r>
                        <a:rPr lang="pt-BR" dirty="0" smtClean="0"/>
                        <a:t>Testes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aseline="0" dirty="0" smtClean="0"/>
                        <a:t>Iniciar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Escrever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Finalizar</a:t>
                      </a:r>
                      <a:endParaRPr lang="pt-BR" dirty="0"/>
                    </a:p>
                  </a:txBody>
                  <a:tcPr/>
                </a:tc>
              </a:tr>
              <a:tr h="727244">
                <a:tc>
                  <a:txBody>
                    <a:bodyPr/>
                    <a:lstStyle/>
                    <a:p>
                      <a:r>
                        <a:rPr lang="pt-BR" dirty="0" smtClean="0"/>
                        <a:t>Escrita</a:t>
                      </a:r>
                      <a:r>
                        <a:rPr lang="pt-BR" baseline="0" dirty="0" smtClean="0"/>
                        <a:t> do relatório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Planejar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Escrever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Finalizar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556792"/>
            <a:ext cx="7307088" cy="72008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2"/>
                </a:solidFill>
              </a:rPr>
              <a:t>Referências Bibliográficas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8786842" cy="3456384"/>
          </a:xfrm>
        </p:spPr>
        <p:txBody>
          <a:bodyPr>
            <a:normAutofit/>
          </a:bodyPr>
          <a:lstStyle/>
          <a:p>
            <a:pPr algn="l"/>
            <a:r>
              <a:rPr lang="pt-BR" sz="1800" dirty="0" smtClean="0">
                <a:solidFill>
                  <a:schemeClr val="tx2"/>
                </a:solidFill>
              </a:rPr>
              <a:t>(Bacula 2014).Disponível em :&lt;http://www.bacula.com.br&gt;.Acessa:09/03/2014</a:t>
            </a:r>
          </a:p>
          <a:p>
            <a:pPr algn="l"/>
            <a:r>
              <a:rPr lang="pt-BR" sz="1800" dirty="0" smtClean="0">
                <a:solidFill>
                  <a:schemeClr val="tx2"/>
                </a:solidFill>
              </a:rPr>
              <a:t>(Amanda 2014).Disponível em:&lt;http://amanda.zmanda.comm&gt;Acesso:09/03/2014</a:t>
            </a:r>
          </a:p>
          <a:p>
            <a:pPr algn="l"/>
            <a:r>
              <a:rPr lang="pt-BR" sz="1800" dirty="0" smtClean="0">
                <a:solidFill>
                  <a:schemeClr val="tx2"/>
                </a:solidFill>
              </a:rPr>
              <a:t>(Acronis 2014).Disponível em :&lt;http://acronisbrasil.com.br&gt;.Acesso:10/03/2014</a:t>
            </a:r>
          </a:p>
          <a:p>
            <a:pPr algn="l"/>
            <a:r>
              <a:rPr lang="pt-BR" sz="1800" dirty="0" smtClean="0">
                <a:solidFill>
                  <a:schemeClr val="tx2"/>
                </a:solidFill>
              </a:rPr>
              <a:t>(backupPC2014).Disponível em:&lt;http://backuppc.sourceforge.net&gt;.Acesso:09/03/2014</a:t>
            </a:r>
          </a:p>
          <a:p>
            <a:pPr algn="l"/>
            <a:r>
              <a:rPr lang="pt-BR" sz="1800" dirty="0" smtClean="0">
                <a:solidFill>
                  <a:schemeClr val="tx2"/>
                </a:solidFill>
              </a:rPr>
              <a:t>(SOSBackup2014).Disponível em :&lt;http://www.sosbackup.com.br&gt;.Acesso:09/03/2014</a:t>
            </a:r>
            <a:endParaRPr lang="pt-BR" sz="1800" dirty="0" smtClean="0">
              <a:solidFill>
                <a:schemeClr val="tx2"/>
              </a:solidFill>
            </a:endParaRPr>
          </a:p>
          <a:p>
            <a:pPr algn="l"/>
            <a:r>
              <a:rPr lang="pt-BR" sz="1800" dirty="0" smtClean="0">
                <a:solidFill>
                  <a:schemeClr val="tx2"/>
                </a:solidFill>
              </a:rPr>
              <a:t>(EMC2014).Disponível em:&lt;http://www.emc.com/products-solutions/index.html&gt;.Acesso:09/03/2014</a:t>
            </a:r>
          </a:p>
          <a:p>
            <a:pPr algn="l"/>
            <a:r>
              <a:rPr lang="pt-BR" sz="1800" dirty="0" smtClean="0">
                <a:solidFill>
                  <a:schemeClr val="tx2"/>
                </a:solidFill>
              </a:rPr>
              <a:t>(Symantec 2014)&gt;Disponívelem</a:t>
            </a:r>
            <a:r>
              <a:rPr lang="pt-BR" sz="1800" dirty="0" smtClean="0">
                <a:solidFill>
                  <a:schemeClr val="tx2"/>
                </a:solidFill>
              </a:rPr>
              <a:t> : </a:t>
            </a:r>
            <a:r>
              <a:rPr lang="pt-BR" sz="1800" dirty="0" smtClean="0">
                <a:solidFill>
                  <a:schemeClr val="tx2"/>
                </a:solidFill>
              </a:rPr>
              <a:t>&lt;http</a:t>
            </a:r>
            <a:r>
              <a:rPr lang="pt-BR" sz="1800" dirty="0" smtClean="0">
                <a:solidFill>
                  <a:schemeClr val="tx2"/>
                </a:solidFill>
              </a:rPr>
              <a:t>://</a:t>
            </a:r>
            <a:r>
              <a:rPr lang="pt-BR" sz="1800" dirty="0" smtClean="0">
                <a:solidFill>
                  <a:schemeClr val="tx2"/>
                </a:solidFill>
              </a:rPr>
              <a:t>www.symantec.com/pt/br/backup-exec&gt;.Acesso:19/04/2014</a:t>
            </a:r>
            <a:endParaRPr lang="pt-BR" sz="1800" dirty="0">
              <a:solidFill>
                <a:schemeClr val="tx2"/>
              </a:solidFill>
            </a:endParaRPr>
          </a:p>
        </p:txBody>
      </p:sp>
      <p:pic>
        <p:nvPicPr>
          <p:cNvPr id="4" name="Imagem 3" descr="sen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88640"/>
            <a:ext cx="2106912" cy="1230314"/>
          </a:xfrm>
          <a:prstGeom prst="rect">
            <a:avLst/>
          </a:prstGeom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WIKI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solidFill>
                <a:schemeClr val="accent1"/>
              </a:solidFill>
              <a:hlinkClick r:id="rId2"/>
            </a:endParaRPr>
          </a:p>
          <a:p>
            <a:endParaRPr lang="pt-BR" dirty="0" smtClean="0">
              <a:solidFill>
                <a:schemeClr val="accent1"/>
              </a:solidFill>
              <a:hlinkClick r:id="rId2"/>
            </a:endParaRPr>
          </a:p>
          <a:p>
            <a:endParaRPr lang="pt-BR" dirty="0" smtClean="0">
              <a:solidFill>
                <a:schemeClr val="accent1"/>
              </a:solidFill>
              <a:hlinkClick r:id="rId2"/>
            </a:endParaRPr>
          </a:p>
          <a:p>
            <a:pPr>
              <a:buNone/>
            </a:pPr>
            <a:r>
              <a:rPr lang="pt-BR" dirty="0" smtClean="0">
                <a:solidFill>
                  <a:schemeClr val="tx2"/>
                </a:solidFill>
                <a:hlinkClick r:id="rId2"/>
              </a:rPr>
              <a:t>http</a:t>
            </a:r>
            <a:r>
              <a:rPr lang="pt-BR" dirty="0" smtClean="0">
                <a:solidFill>
                  <a:schemeClr val="tx2"/>
                </a:solidFill>
                <a:hlinkClick r:id="rId2"/>
              </a:rPr>
              <a:t>://187.7.106.14/wiki2014_1/doku.php?id=projeto11:seminario1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12</a:t>
            </a:fld>
            <a:endParaRPr lang="pt-BR" dirty="0"/>
          </a:p>
        </p:txBody>
      </p:sp>
      <p:pic>
        <p:nvPicPr>
          <p:cNvPr id="5" name="Imagem 4" descr="sen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188640"/>
            <a:ext cx="2106912" cy="1230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sen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88640"/>
            <a:ext cx="2106912" cy="1230314"/>
          </a:xfrm>
          <a:prstGeom prst="rect">
            <a:avLst/>
          </a:prstGeom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424936" cy="4824536"/>
          </a:xfrm>
        </p:spPr>
        <p:txBody>
          <a:bodyPr>
            <a:normAutofit/>
          </a:bodyPr>
          <a:lstStyle/>
          <a:p>
            <a:pPr algn="l"/>
            <a:endParaRPr lang="pt-BR" sz="18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endParaRPr lang="pt-BR" dirty="0" smtClean="0">
              <a:solidFill>
                <a:schemeClr val="tx1"/>
              </a:solidFill>
            </a:endParaRPr>
          </a:p>
          <a:p>
            <a:r>
              <a:rPr lang="pt-BR" sz="4000" dirty="0" smtClean="0">
                <a:solidFill>
                  <a:schemeClr val="tx1"/>
                </a:solidFill>
              </a:rPr>
              <a:t> </a:t>
            </a:r>
            <a:r>
              <a:rPr lang="pt-BR" sz="4000" b="1" i="1" dirty="0" smtClean="0">
                <a:solidFill>
                  <a:srgbClr val="002060"/>
                </a:solidFill>
              </a:rPr>
              <a:t>Avaliação de ferramenta de backup</a:t>
            </a:r>
          </a:p>
          <a:p>
            <a:endParaRPr lang="pt-BR" sz="4000" dirty="0" smtClean="0">
              <a:solidFill>
                <a:srgbClr val="002060"/>
              </a:solidFill>
            </a:endParaRPr>
          </a:p>
          <a:p>
            <a:pPr lvl="1"/>
            <a:r>
              <a:rPr lang="pt-BR" sz="4000" dirty="0" smtClean="0">
                <a:solidFill>
                  <a:srgbClr val="002060"/>
                </a:solidFill>
              </a:rPr>
              <a:t> </a:t>
            </a:r>
          </a:p>
          <a:p>
            <a:pPr lvl="1"/>
            <a:endParaRPr lang="pt-BR" sz="4000" dirty="0" smtClean="0">
              <a:solidFill>
                <a:srgbClr val="002060"/>
              </a:solidFill>
            </a:endParaRPr>
          </a:p>
          <a:p>
            <a:pPr lvl="1"/>
            <a:r>
              <a:rPr lang="pt-BR" sz="3200" dirty="0" smtClean="0">
                <a:solidFill>
                  <a:srgbClr val="002060"/>
                </a:solidFill>
              </a:rPr>
              <a:t>Marcelo Giovani dos Santos Furtado </a:t>
            </a:r>
            <a:endParaRPr lang="pt-BR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4968552" cy="936103"/>
          </a:xfrm>
        </p:spPr>
        <p:txBody>
          <a:bodyPr>
            <a:normAutofit fontScale="90000"/>
          </a:bodyPr>
          <a:lstStyle/>
          <a:p>
            <a:r>
              <a:rPr lang="pt-BR" sz="3600" dirty="0" smtClean="0">
                <a:solidFill>
                  <a:schemeClr val="tx2"/>
                </a:solidFill>
              </a:rPr>
              <a:t>           </a:t>
            </a:r>
            <a:br>
              <a:rPr lang="pt-BR" sz="3600" dirty="0" smtClean="0">
                <a:solidFill>
                  <a:schemeClr val="tx2"/>
                </a:solidFill>
              </a:rPr>
            </a:br>
            <a:r>
              <a:rPr lang="pt-BR" sz="3600" dirty="0" smtClean="0">
                <a:solidFill>
                  <a:schemeClr val="tx2"/>
                </a:solidFill>
              </a:rPr>
              <a:t/>
            </a:r>
            <a:br>
              <a:rPr lang="pt-BR" sz="3600" dirty="0" smtClean="0">
                <a:solidFill>
                  <a:schemeClr val="tx2"/>
                </a:solidFill>
              </a:rPr>
            </a:br>
            <a:r>
              <a:rPr lang="pt-BR" sz="3600" dirty="0" smtClean="0">
                <a:solidFill>
                  <a:schemeClr val="tx2"/>
                </a:solidFill>
              </a:rPr>
              <a:t/>
            </a:r>
            <a:br>
              <a:rPr lang="pt-BR" sz="3600" dirty="0" smtClean="0">
                <a:solidFill>
                  <a:schemeClr val="tx2"/>
                </a:solidFill>
              </a:rPr>
            </a:br>
            <a:r>
              <a:rPr lang="pt-BR" sz="3600" dirty="0" smtClean="0">
                <a:solidFill>
                  <a:schemeClr val="tx2"/>
                </a:solidFill>
              </a:rPr>
              <a:t/>
            </a:r>
            <a:br>
              <a:rPr lang="pt-BR" sz="3600" dirty="0" smtClean="0">
                <a:solidFill>
                  <a:schemeClr val="tx2"/>
                </a:solidFill>
              </a:rPr>
            </a:br>
            <a:r>
              <a:rPr lang="pt-BR" sz="3600" dirty="0" smtClean="0">
                <a:solidFill>
                  <a:schemeClr val="tx2"/>
                </a:solidFill>
              </a:rPr>
              <a:t>                     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4" name="Imagem 3" descr="sen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88640"/>
            <a:ext cx="2106912" cy="1230314"/>
          </a:xfrm>
          <a:prstGeom prst="rect">
            <a:avLst/>
          </a:prstGeom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3</a:t>
            </a:fld>
            <a:endParaRPr lang="pt-BR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5968752" cy="720080"/>
          </a:xfrm>
        </p:spPr>
        <p:txBody>
          <a:bodyPr>
            <a:noAutofit/>
          </a:bodyPr>
          <a:lstStyle/>
          <a:p>
            <a:r>
              <a:rPr lang="pt-BR" sz="4400" dirty="0" smtClean="0">
                <a:solidFill>
                  <a:srgbClr val="002060"/>
                </a:solidFill>
              </a:rPr>
              <a:t>Sumário</a:t>
            </a:r>
            <a:endParaRPr lang="pt-BR" sz="4400" dirty="0">
              <a:solidFill>
                <a:srgbClr val="002060"/>
              </a:solidFill>
            </a:endParaRPr>
          </a:p>
        </p:txBody>
      </p:sp>
      <p:sp>
        <p:nvSpPr>
          <p:cNvPr id="12" name="Subtítulo 6"/>
          <p:cNvSpPr txBox="1">
            <a:spLocks/>
          </p:cNvSpPr>
          <p:nvPr/>
        </p:nvSpPr>
        <p:spPr>
          <a:xfrm>
            <a:off x="755576" y="1628800"/>
            <a:ext cx="6984776" cy="4392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400" noProof="0" dirty="0" smtClean="0">
                <a:solidFill>
                  <a:srgbClr val="002060"/>
                </a:solidFill>
              </a:rPr>
              <a:t>Introdução</a:t>
            </a: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Objetivos</a:t>
            </a:r>
          </a:p>
          <a:p>
            <a:pPr lvl="1">
              <a:spcBef>
                <a:spcPct val="20000"/>
              </a:spcBef>
              <a:buFont typeface="Wingdings" pitchFamily="2" charset="2"/>
              <a:buChar char="ü"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Geral</a:t>
            </a:r>
          </a:p>
          <a:p>
            <a:pPr lvl="1">
              <a:spcBef>
                <a:spcPct val="20000"/>
              </a:spcBef>
              <a:buFont typeface="Wingdings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Específico</a:t>
            </a:r>
            <a:endParaRPr kumimoji="0" lang="pt-BR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Projeto</a:t>
            </a:r>
          </a:p>
          <a:p>
            <a:pPr lvl="1">
              <a:spcBef>
                <a:spcPct val="20000"/>
              </a:spcBef>
              <a:buFont typeface="Wingdings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Atual</a:t>
            </a:r>
          </a:p>
          <a:p>
            <a:pPr lvl="1">
              <a:spcBef>
                <a:spcPct val="20000"/>
              </a:spcBef>
              <a:buFont typeface="Wingdings" pitchFamily="2" charset="2"/>
              <a:buChar char="ü"/>
            </a:pPr>
            <a:r>
              <a:rPr lang="pt-BR" dirty="0" err="1" smtClean="0">
                <a:solidFill>
                  <a:srgbClr val="002060"/>
                </a:solidFill>
              </a:rPr>
              <a:t>Cenário_backup</a:t>
            </a:r>
            <a:r>
              <a:rPr lang="pt-BR" dirty="0" smtClean="0">
                <a:solidFill>
                  <a:srgbClr val="002060"/>
                </a:solidFill>
              </a:rPr>
              <a:t>(demonstração)</a:t>
            </a:r>
            <a:endParaRPr lang="pt-BR" dirty="0" smtClean="0">
              <a:solidFill>
                <a:srgbClr val="002060"/>
              </a:solidFill>
            </a:endParaRPr>
          </a:p>
          <a:p>
            <a:pPr lvl="1">
              <a:spcBef>
                <a:spcPct val="20000"/>
              </a:spcBef>
              <a:buFont typeface="Wingdings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Estrutura para testes</a:t>
            </a:r>
          </a:p>
          <a:p>
            <a:pPr lvl="1">
              <a:spcBef>
                <a:spcPct val="20000"/>
              </a:spcBef>
              <a:buFont typeface="Wingdings" pitchFamily="2" charset="2"/>
              <a:buChar char="ü"/>
            </a:pPr>
            <a:r>
              <a:rPr lang="pt-BR" dirty="0" smtClean="0">
                <a:solidFill>
                  <a:srgbClr val="002060"/>
                </a:solidFill>
              </a:rPr>
              <a:t>Próximos passos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Cronograma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Referências Bibliográficas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400" dirty="0" smtClean="0">
                <a:solidFill>
                  <a:srgbClr val="002060"/>
                </a:solidFill>
              </a:rPr>
              <a:t>Wiki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776864" cy="4752528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pt-BR" sz="2800" dirty="0" smtClean="0">
                <a:solidFill>
                  <a:schemeClr val="tx2"/>
                </a:solidFill>
              </a:rPr>
              <a:t>Com </a:t>
            </a:r>
            <a:r>
              <a:rPr lang="pt-BR" sz="2800" dirty="0" smtClean="0">
                <a:solidFill>
                  <a:schemeClr val="tx2"/>
                </a:solidFill>
              </a:rPr>
              <a:t>o </a:t>
            </a:r>
            <a:r>
              <a:rPr lang="pt-BR" sz="2800" dirty="0" smtClean="0">
                <a:solidFill>
                  <a:schemeClr val="tx2"/>
                </a:solidFill>
              </a:rPr>
              <a:t>Projeto Integrador, vi  a oportunidade </a:t>
            </a:r>
            <a:r>
              <a:rPr lang="pt-BR" sz="2800" dirty="0" smtClean="0">
                <a:solidFill>
                  <a:schemeClr val="tx2"/>
                </a:solidFill>
              </a:rPr>
              <a:t>de </a:t>
            </a:r>
            <a:r>
              <a:rPr lang="pt-BR" sz="2800" dirty="0" smtClean="0">
                <a:solidFill>
                  <a:schemeClr val="tx2"/>
                </a:solidFill>
              </a:rPr>
              <a:t>fazer um projeto baseado em uma necessidade real;</a:t>
            </a:r>
          </a:p>
          <a:p>
            <a:pPr algn="l"/>
            <a:endParaRPr lang="pt-BR" sz="2800" dirty="0" smtClean="0">
              <a:solidFill>
                <a:schemeClr val="tx2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pt-BR" sz="2800" dirty="0" smtClean="0">
                <a:solidFill>
                  <a:schemeClr val="tx2"/>
                </a:solidFill>
              </a:rPr>
              <a:t>Possibilidade </a:t>
            </a:r>
            <a:r>
              <a:rPr lang="pt-BR" sz="2800" dirty="0" smtClean="0">
                <a:solidFill>
                  <a:schemeClr val="tx2"/>
                </a:solidFill>
              </a:rPr>
              <a:t>de melhora de como é feito  backup na Empresa e </a:t>
            </a:r>
            <a:r>
              <a:rPr lang="pt-BR" sz="2800" dirty="0" smtClean="0">
                <a:solidFill>
                  <a:schemeClr val="tx2"/>
                </a:solidFill>
              </a:rPr>
              <a:t>da utilização </a:t>
            </a:r>
            <a:r>
              <a:rPr lang="pt-BR" sz="2800" dirty="0" smtClean="0">
                <a:solidFill>
                  <a:schemeClr val="tx2"/>
                </a:solidFill>
              </a:rPr>
              <a:t>dos </a:t>
            </a:r>
            <a:r>
              <a:rPr lang="pt-BR" sz="2800" dirty="0" smtClean="0">
                <a:solidFill>
                  <a:schemeClr val="tx2"/>
                </a:solidFill>
              </a:rPr>
              <a:t>servidores(reserva);</a:t>
            </a:r>
          </a:p>
          <a:p>
            <a:pPr algn="l">
              <a:buFont typeface="Arial" pitchFamily="34" charset="0"/>
              <a:buChar char="•"/>
            </a:pPr>
            <a:endParaRPr lang="pt-BR" sz="2800" dirty="0" smtClean="0">
              <a:solidFill>
                <a:schemeClr val="tx2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pt-BR" sz="2800" dirty="0" smtClean="0">
                <a:solidFill>
                  <a:schemeClr val="tx2"/>
                </a:solidFill>
              </a:rPr>
              <a:t>Com os estudos e resultados obtidos com o Projeto Integrador ter a possibilidade de sugerir/indicar essa solução </a:t>
            </a:r>
            <a:r>
              <a:rPr lang="pt-BR" sz="2800" dirty="0" smtClean="0">
                <a:solidFill>
                  <a:schemeClr val="tx2"/>
                </a:solidFill>
              </a:rPr>
              <a:t>para </a:t>
            </a:r>
            <a:r>
              <a:rPr lang="pt-BR" sz="2800" dirty="0" smtClean="0">
                <a:solidFill>
                  <a:schemeClr val="tx2"/>
                </a:solidFill>
              </a:rPr>
              <a:t>melhoria no </a:t>
            </a:r>
            <a:r>
              <a:rPr lang="pt-BR" sz="2800" dirty="0" smtClean="0">
                <a:solidFill>
                  <a:schemeClr val="tx2"/>
                </a:solidFill>
              </a:rPr>
              <a:t>ambiente de trabalho</a:t>
            </a:r>
            <a:r>
              <a:rPr lang="pt-BR" sz="2800" dirty="0" smtClean="0">
                <a:solidFill>
                  <a:schemeClr val="tx2"/>
                </a:solidFill>
              </a:rPr>
              <a:t>;</a:t>
            </a:r>
          </a:p>
          <a:p>
            <a:pPr algn="l">
              <a:buFont typeface="Arial" pitchFamily="34" charset="0"/>
              <a:buChar char="•"/>
            </a:pPr>
            <a:endParaRPr lang="pt-BR" sz="2800" dirty="0" smtClean="0">
              <a:solidFill>
                <a:schemeClr val="tx2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pt-BR" sz="2800" dirty="0" smtClean="0">
                <a:solidFill>
                  <a:schemeClr val="tx2"/>
                </a:solidFill>
              </a:rPr>
              <a:t>Feita a  escolha de soluções Open Sources e Comerciais para termos parâmetros na indicação, tendo em vista que a  </a:t>
            </a:r>
            <a:r>
              <a:rPr lang="pt-BR" sz="2800" dirty="0" smtClean="0">
                <a:solidFill>
                  <a:schemeClr val="tx2"/>
                </a:solidFill>
              </a:rPr>
              <a:t>Empresa </a:t>
            </a:r>
            <a:r>
              <a:rPr lang="pt-BR" sz="2800" dirty="0" smtClean="0">
                <a:solidFill>
                  <a:schemeClr val="tx2"/>
                </a:solidFill>
              </a:rPr>
              <a:t>trabalha sempre </a:t>
            </a:r>
            <a:r>
              <a:rPr lang="pt-BR" sz="2800" dirty="0" smtClean="0">
                <a:solidFill>
                  <a:schemeClr val="tx2"/>
                </a:solidFill>
              </a:rPr>
              <a:t>com </a:t>
            </a:r>
            <a:r>
              <a:rPr lang="pt-BR" sz="2800" dirty="0" smtClean="0">
                <a:solidFill>
                  <a:schemeClr val="tx2"/>
                </a:solidFill>
              </a:rPr>
              <a:t>custos.</a:t>
            </a:r>
          </a:p>
          <a:p>
            <a:pPr algn="l">
              <a:buFont typeface="Arial" pitchFamily="34" charset="0"/>
              <a:buChar char="•"/>
            </a:pPr>
            <a:endParaRPr lang="pt-BR" sz="2800" dirty="0" smtClean="0">
              <a:solidFill>
                <a:schemeClr val="tx2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pt-BR" sz="2800" dirty="0" smtClean="0">
              <a:solidFill>
                <a:schemeClr val="tx2"/>
              </a:solidFill>
            </a:endParaRPr>
          </a:p>
          <a:p>
            <a:pPr algn="l"/>
            <a:endParaRPr lang="pt-BR" sz="2800" dirty="0" smtClean="0">
              <a:solidFill>
                <a:schemeClr val="tx2"/>
              </a:solidFill>
            </a:endParaRPr>
          </a:p>
          <a:p>
            <a:pPr algn="l"/>
            <a:endParaRPr lang="pt-BR" sz="2800" dirty="0" smtClean="0">
              <a:solidFill>
                <a:schemeClr val="tx2"/>
              </a:solidFill>
            </a:endParaRPr>
          </a:p>
        </p:txBody>
      </p:sp>
      <p:pic>
        <p:nvPicPr>
          <p:cNvPr id="4" name="Imagem 3" descr="sen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88640"/>
            <a:ext cx="2106912" cy="1230314"/>
          </a:xfrm>
          <a:prstGeom prst="rect">
            <a:avLst/>
          </a:prstGeom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4</a:t>
            </a:fld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39552" y="764704"/>
            <a:ext cx="49685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tx2"/>
                </a:solidFill>
              </a:rPr>
              <a:t>Introdução</a:t>
            </a:r>
            <a:endParaRPr lang="pt-BR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5256584" cy="936103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2"/>
                </a:solidFill>
              </a:rPr>
              <a:t>Objetivos</a:t>
            </a:r>
            <a:endParaRPr lang="pt-BR" dirty="0">
              <a:solidFill>
                <a:schemeClr val="tx2"/>
              </a:solidFill>
            </a:endParaRPr>
          </a:p>
        </p:txBody>
      </p:sp>
      <p:pic>
        <p:nvPicPr>
          <p:cNvPr id="4" name="Imagem 3" descr="sen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88640"/>
            <a:ext cx="2106912" cy="1230314"/>
          </a:xfrm>
          <a:prstGeom prst="rect">
            <a:avLst/>
          </a:prstGeom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5</a:t>
            </a:fld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39552" y="1268760"/>
            <a:ext cx="8604448" cy="5184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Objetivo Geral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</a:pPr>
            <a:r>
              <a:rPr lang="pt-BR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pt-B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Conhecer e aprender sobre soluções de backup Open </a:t>
            </a:r>
            <a:r>
              <a:rPr lang="pt-B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Source </a:t>
            </a:r>
            <a:r>
              <a:rPr lang="pt-B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 </a:t>
            </a:r>
            <a:r>
              <a:rPr lang="pt-B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Comerciais</a:t>
            </a:r>
            <a:r>
              <a:rPr lang="pt-B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Objetivo Específico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Pesquisar ferramentas de backup disponíveis;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Escolher</a:t>
            </a: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uma ferramenta </a:t>
            </a: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Open </a:t>
            </a:r>
            <a:r>
              <a:rPr lang="pt-B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</a:t>
            </a:r>
            <a:r>
              <a:rPr kumimoji="0" lang="pt-BR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ource</a:t>
            </a: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 outra </a:t>
            </a:r>
            <a:r>
              <a:rPr kumimoji="0" lang="pt-BR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Comercial para realização dos testes;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Instalação;</a:t>
            </a:r>
            <a:endParaRPr lang="pt-BR" sz="2800" noProof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>
              <a:spcBef>
                <a:spcPct val="0"/>
              </a:spcBef>
              <a:buFont typeface="Wingdings" pitchFamily="2" charset="2"/>
              <a:buChar char="ü"/>
            </a:pPr>
            <a:r>
              <a:rPr kumimoji="0" lang="pt-BR" sz="2800" b="0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Usar e testar o</a:t>
            </a:r>
            <a:r>
              <a:rPr kumimoji="0" lang="pt-BR" sz="2800" b="0" i="0" u="none" strike="noStrike" kern="1200" cap="none" spc="0" normalizeH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desempenho</a:t>
            </a:r>
            <a:r>
              <a:rPr kumimoji="0" lang="pt-BR" sz="2800" b="0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</a:pPr>
            <a:r>
              <a:rPr lang="pt-BR" sz="28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Documentar os </a:t>
            </a:r>
            <a:r>
              <a:rPr lang="pt-BR" sz="28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resultados e </a:t>
            </a:r>
            <a:r>
              <a:rPr lang="pt-B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informações </a:t>
            </a:r>
            <a:r>
              <a:rPr lang="pt-BR" sz="28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importantes. 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sen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88640"/>
            <a:ext cx="2106912" cy="1230314"/>
          </a:xfrm>
          <a:prstGeom prst="rect">
            <a:avLst/>
          </a:prstGeom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899592" y="620688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tx2"/>
                </a:solidFill>
              </a:rPr>
              <a:t>Projeto</a:t>
            </a:r>
            <a:endParaRPr lang="pt-BR" sz="4400" dirty="0">
              <a:solidFill>
                <a:schemeClr val="tx2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14282" y="1071547"/>
            <a:ext cx="7715304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dirty="0" smtClean="0">
              <a:solidFill>
                <a:schemeClr val="tx2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pt-BR" sz="3200" dirty="0" smtClean="0">
                <a:solidFill>
                  <a:schemeClr val="tx2"/>
                </a:solidFill>
              </a:rPr>
              <a:t> Situação atual</a:t>
            </a:r>
          </a:p>
          <a:p>
            <a:endParaRPr lang="pt-BR" sz="3200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tx2"/>
                </a:solidFill>
              </a:rPr>
              <a:t>Enviado  </a:t>
            </a:r>
            <a:r>
              <a:rPr lang="pt-BR" sz="2800" dirty="0" smtClean="0">
                <a:solidFill>
                  <a:schemeClr val="tx2"/>
                </a:solidFill>
              </a:rPr>
              <a:t>e-mail para Fabricantes de Software para </a:t>
            </a:r>
            <a:r>
              <a:rPr lang="pt-BR" sz="2800" dirty="0" smtClean="0">
                <a:solidFill>
                  <a:schemeClr val="tx2"/>
                </a:solidFill>
              </a:rPr>
              <a:t>download das versões para testes;</a:t>
            </a:r>
            <a:endParaRPr lang="pt-BR" sz="2800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tx2"/>
                </a:solidFill>
              </a:rPr>
              <a:t>Levantamento de </a:t>
            </a:r>
            <a:r>
              <a:rPr lang="pt-BR" sz="2800" dirty="0" smtClean="0">
                <a:solidFill>
                  <a:schemeClr val="tx2"/>
                </a:solidFill>
              </a:rPr>
              <a:t>informações das </a:t>
            </a:r>
            <a:r>
              <a:rPr lang="pt-BR" sz="2800" dirty="0" smtClean="0">
                <a:solidFill>
                  <a:schemeClr val="tx2"/>
                </a:solidFill>
              </a:rPr>
              <a:t>aplicações de </a:t>
            </a:r>
            <a:r>
              <a:rPr lang="pt-BR" sz="2800" dirty="0" smtClean="0">
                <a:solidFill>
                  <a:schemeClr val="tx2"/>
                </a:solidFill>
              </a:rPr>
              <a:t>backups  para escolhe e instalação;</a:t>
            </a:r>
          </a:p>
          <a:p>
            <a:pPr lvl="1"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tx2"/>
                </a:solidFill>
              </a:rPr>
              <a:t>Levantamento das informações backup da Empresa;</a:t>
            </a:r>
            <a:endParaRPr lang="pt-BR" sz="2800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tx2"/>
                </a:solidFill>
              </a:rPr>
              <a:t>Criado ambiente para simulação dos testes;</a:t>
            </a:r>
            <a:endParaRPr lang="pt-BR" sz="2800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tx2"/>
                </a:solidFill>
              </a:rPr>
              <a:t>Downloads de </a:t>
            </a:r>
            <a:r>
              <a:rPr lang="pt-BR" sz="2800" dirty="0" smtClean="0">
                <a:solidFill>
                  <a:schemeClr val="tx2"/>
                </a:solidFill>
              </a:rPr>
              <a:t> </a:t>
            </a:r>
            <a:r>
              <a:rPr lang="pt-BR" sz="2800" dirty="0" smtClean="0">
                <a:solidFill>
                  <a:schemeClr val="tx2"/>
                </a:solidFill>
              </a:rPr>
              <a:t>aplicações;</a:t>
            </a:r>
          </a:p>
          <a:p>
            <a:pPr lvl="1"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tx2"/>
                </a:solidFill>
              </a:rPr>
              <a:t>Ajustes no </a:t>
            </a:r>
            <a:r>
              <a:rPr lang="pt-BR" sz="2800" dirty="0" smtClean="0">
                <a:solidFill>
                  <a:schemeClr val="tx2"/>
                </a:solidFill>
              </a:rPr>
              <a:t>ambiente </a:t>
            </a:r>
            <a:r>
              <a:rPr lang="pt-BR" sz="2800" dirty="0" smtClean="0">
                <a:solidFill>
                  <a:schemeClr val="tx2"/>
                </a:solidFill>
              </a:rPr>
              <a:t>para teste.</a:t>
            </a:r>
          </a:p>
          <a:p>
            <a:pPr>
              <a:buFont typeface="Wingdings" pitchFamily="2" charset="2"/>
              <a:buChar char="ü"/>
            </a:pPr>
            <a:endParaRPr lang="pt-BR" sz="2800" dirty="0" smtClean="0">
              <a:solidFill>
                <a:schemeClr val="tx2"/>
              </a:solidFill>
            </a:endParaRPr>
          </a:p>
          <a:p>
            <a:endParaRPr lang="pt-BR" sz="2800" dirty="0" smtClean="0">
              <a:solidFill>
                <a:schemeClr val="tx2"/>
              </a:solidFill>
            </a:endParaRPr>
          </a:p>
          <a:p>
            <a:endParaRPr lang="pt-BR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2636912"/>
            <a:ext cx="6480720" cy="3456384"/>
          </a:xfrm>
        </p:spPr>
        <p:txBody>
          <a:bodyPr>
            <a:normAutofit/>
          </a:bodyPr>
          <a:lstStyle/>
          <a:p>
            <a:pPr algn="l"/>
            <a:endParaRPr lang="pt-BR" sz="1800" dirty="0">
              <a:solidFill>
                <a:schemeClr val="tx2"/>
              </a:solidFill>
            </a:endParaRPr>
          </a:p>
        </p:txBody>
      </p:sp>
      <p:pic>
        <p:nvPicPr>
          <p:cNvPr id="4" name="Imagem 3" descr="sen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88640"/>
            <a:ext cx="2106912" cy="1230314"/>
          </a:xfrm>
          <a:prstGeom prst="rect">
            <a:avLst/>
          </a:prstGeom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7</a:t>
            </a:fld>
            <a:endParaRPr lang="pt-BR" dirty="0"/>
          </a:p>
        </p:txBody>
      </p:sp>
      <p:pic>
        <p:nvPicPr>
          <p:cNvPr id="7" name="Imagem 6" descr="Cenario_visi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1458584"/>
            <a:ext cx="7643834" cy="51851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2204864"/>
            <a:ext cx="6688832" cy="158417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endParaRPr lang="pt-BR" sz="1800" dirty="0" smtClean="0">
              <a:solidFill>
                <a:schemeClr val="tx2"/>
              </a:solidFill>
            </a:endParaRPr>
          </a:p>
          <a:p>
            <a:pPr algn="l"/>
            <a:endParaRPr lang="pt-BR" sz="2800" dirty="0" smtClean="0">
              <a:solidFill>
                <a:schemeClr val="tx2"/>
              </a:solidFill>
            </a:endParaRPr>
          </a:p>
        </p:txBody>
      </p:sp>
      <p:pic>
        <p:nvPicPr>
          <p:cNvPr id="4" name="Imagem 3" descr="sen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88640"/>
            <a:ext cx="2106912" cy="1230314"/>
          </a:xfrm>
          <a:prstGeom prst="rect">
            <a:avLst/>
          </a:prstGeom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51520" y="836712"/>
            <a:ext cx="65527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tx2"/>
                </a:solidFill>
              </a:rPr>
              <a:t>Estrutura</a:t>
            </a:r>
            <a:r>
              <a:rPr lang="pt-BR" sz="4400" dirty="0" smtClean="0">
                <a:solidFill>
                  <a:schemeClr val="tx2"/>
                </a:solidFill>
              </a:rPr>
              <a:t> para </a:t>
            </a:r>
            <a:r>
              <a:rPr lang="pt-BR" sz="4400" dirty="0" smtClean="0">
                <a:solidFill>
                  <a:schemeClr val="tx2"/>
                </a:solidFill>
              </a:rPr>
              <a:t>teste</a:t>
            </a:r>
            <a:endParaRPr lang="pt-BR" sz="4400" dirty="0">
              <a:solidFill>
                <a:schemeClr val="tx2"/>
              </a:solidFill>
            </a:endParaRPr>
          </a:p>
        </p:txBody>
      </p:sp>
      <p:pic>
        <p:nvPicPr>
          <p:cNvPr id="13" name="Imagem 12" descr="infraestrutura test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6" y="1504076"/>
            <a:ext cx="7572396" cy="5353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sen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88640"/>
            <a:ext cx="2106912" cy="1230314"/>
          </a:xfrm>
          <a:prstGeom prst="rect">
            <a:avLst/>
          </a:prstGeom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BA78-7FE4-4C7D-BDD9-E1E218DDB2DF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331640" y="548681"/>
            <a:ext cx="5544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600" dirty="0" smtClean="0">
                <a:solidFill>
                  <a:schemeClr val="tx2"/>
                </a:solidFill>
              </a:rPr>
              <a:t>Projeto</a:t>
            </a:r>
          </a:p>
          <a:p>
            <a:endParaRPr lang="pt-BR" sz="3200" dirty="0" smtClean="0">
              <a:solidFill>
                <a:schemeClr val="tx2"/>
              </a:solidFill>
            </a:endParaRP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15616" y="1844824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3200" dirty="0" smtClean="0">
                <a:solidFill>
                  <a:schemeClr val="tx2"/>
                </a:solidFill>
              </a:rPr>
              <a:t>Próximos</a:t>
            </a:r>
            <a:r>
              <a:rPr lang="pt-BR" sz="2800" dirty="0" smtClean="0">
                <a:solidFill>
                  <a:schemeClr val="tx2"/>
                </a:solidFill>
              </a:rPr>
              <a:t> Passos</a:t>
            </a:r>
          </a:p>
          <a:p>
            <a:pPr>
              <a:buFont typeface="Arial" pitchFamily="34" charset="0"/>
              <a:buChar char="•"/>
            </a:pPr>
            <a:endParaRPr lang="pt-BR" sz="2800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tx2"/>
                </a:solidFill>
              </a:rPr>
              <a:t> Terminar as instalações das aplicações;</a:t>
            </a:r>
            <a:endParaRPr lang="pt-BR" sz="2800" dirty="0" smtClean="0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tx2"/>
                </a:solidFill>
              </a:rPr>
              <a:t>Realizar  os testes e comparações ;</a:t>
            </a:r>
          </a:p>
          <a:p>
            <a:pPr lvl="1"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tx2"/>
                </a:solidFill>
              </a:rPr>
              <a:t>Documentar;</a:t>
            </a:r>
          </a:p>
          <a:p>
            <a:pPr lvl="1">
              <a:buFont typeface="Wingdings" pitchFamily="2" charset="2"/>
              <a:buChar char="ü"/>
            </a:pPr>
            <a:r>
              <a:rPr lang="pt-BR" sz="2800" dirty="0" smtClean="0">
                <a:solidFill>
                  <a:schemeClr val="tx2"/>
                </a:solidFill>
              </a:rPr>
              <a:t>Começar a escrever o artigo </a:t>
            </a:r>
            <a:r>
              <a:rPr lang="pt-BR" sz="2800" dirty="0" smtClean="0">
                <a:solidFill>
                  <a:schemeClr val="tx2"/>
                </a:solidFill>
              </a:rPr>
              <a:t>.</a:t>
            </a:r>
          </a:p>
          <a:p>
            <a:endParaRPr lang="pt-BR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8690</TotalTime>
  <Words>419</Words>
  <Application>Microsoft Office PowerPoint</Application>
  <PresentationFormat>Apresentação na tela (4:3)</PresentationFormat>
  <Paragraphs>119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Slide 1</vt:lpstr>
      <vt:lpstr>Slide 2</vt:lpstr>
      <vt:lpstr>                                      </vt:lpstr>
      <vt:lpstr>Slide 4</vt:lpstr>
      <vt:lpstr>Objetivos</vt:lpstr>
      <vt:lpstr>Slide 6</vt:lpstr>
      <vt:lpstr>Slide 7</vt:lpstr>
      <vt:lpstr>Slide 8</vt:lpstr>
      <vt:lpstr>Slide 9</vt:lpstr>
      <vt:lpstr>Slide 10</vt:lpstr>
      <vt:lpstr>Referências Bibliográficas</vt:lpstr>
      <vt:lpstr>WIKI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SENAC</dc:creator>
  <cp:lastModifiedBy>Marcelo</cp:lastModifiedBy>
  <cp:revision>237</cp:revision>
  <dcterms:created xsi:type="dcterms:W3CDTF">2012-08-17T23:58:06Z</dcterms:created>
  <dcterms:modified xsi:type="dcterms:W3CDTF">2014-04-28T13:16:58Z</dcterms:modified>
</cp:coreProperties>
</file>