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A7F95B1F-E479-41A1-BCDE-0AD148EE572E}">
  <a:tblStyle styleId="{A7F95B1F-E479-41A1-BCDE-0AD148EE572E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7.png"/><Relationship Id="rId4" Type="http://schemas.openxmlformats.org/officeDocument/2006/relationships/hyperlink" Target="mailto:igorborn@gmail.com" TargetMode="External"/><Relationship Id="rId5" Type="http://schemas.openxmlformats.org/officeDocument/2006/relationships/image" Target="../media/image00.png"/><Relationship Id="rId6" Type="http://schemas.openxmlformats.org/officeDocument/2006/relationships/image" Target="../media/image0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8.png"/><Relationship Id="rId4" Type="http://schemas.openxmlformats.org/officeDocument/2006/relationships/hyperlink" Target="http://187.7.106.14/wiki2017_1/doku.php?id=projeto13:start" TargetMode="External"/><Relationship Id="rId5" Type="http://schemas.openxmlformats.org/officeDocument/2006/relationships/hyperlink" Target="http://192.168.200.3/wiki2017_1/doku.php?id=projeto13:start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8.png"/><Relationship Id="rId4" Type="http://schemas.openxmlformats.org/officeDocument/2006/relationships/hyperlink" Target="mailto:igorborn@gmail.com" TargetMode="External"/><Relationship Id="rId5" Type="http://schemas.openxmlformats.org/officeDocument/2006/relationships/image" Target="../media/image00.png"/><Relationship Id="rId6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6.png"/><Relationship Id="rId4" Type="http://schemas.openxmlformats.org/officeDocument/2006/relationships/image" Target="../media/image0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8.png"/><Relationship Id="rId4" Type="http://schemas.openxmlformats.org/officeDocument/2006/relationships/image" Target="../media/image01.png"/><Relationship Id="rId5" Type="http://schemas.openxmlformats.org/officeDocument/2006/relationships/image" Target="../media/image04.png"/><Relationship Id="rId6" Type="http://schemas.openxmlformats.org/officeDocument/2006/relationships/image" Target="../media/image03.png"/><Relationship Id="rId7" Type="http://schemas.openxmlformats.org/officeDocument/2006/relationships/image" Target="../media/image0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464108" y="13541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>
                <a:latin typeface="Calibri"/>
                <a:ea typeface="Calibri"/>
                <a:cs typeface="Calibri"/>
                <a:sym typeface="Calibri"/>
              </a:rPr>
              <a:t>Curso Superior de Tecnologia em Redes de Computadores</a:t>
            </a:r>
          </a:p>
          <a:p>
            <a:pPr lvl="0" rtl="0" algn="r">
              <a:lnSpc>
                <a:spcPct val="100000"/>
              </a:lnSpc>
              <a:spcBef>
                <a:spcPts val="0"/>
              </a:spcBef>
              <a:buNone/>
            </a:pPr>
            <a:r>
              <a:rPr b="1" lang="pt-BR" sz="3000">
                <a:latin typeface="Calibri"/>
                <a:ea typeface="Calibri"/>
                <a:cs typeface="Calibri"/>
                <a:sym typeface="Calibri"/>
              </a:rPr>
              <a:t>TCC</a:t>
            </a:r>
          </a:p>
          <a:p>
            <a:pPr lvl="0" rtl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>
                <a:latin typeface="Calibri"/>
                <a:ea typeface="Calibri"/>
                <a:cs typeface="Calibri"/>
                <a:sym typeface="Calibri"/>
              </a:rPr>
              <a:t>1º Seminário de Andamento</a:t>
            </a:r>
          </a:p>
          <a:p>
            <a:pPr lvl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>
                <a:latin typeface="Calibri"/>
                <a:ea typeface="Calibri"/>
                <a:cs typeface="Calibri"/>
                <a:sym typeface="Calibri"/>
              </a:rPr>
              <a:t>Orientador: Carlos Vinícius Rasch Alves</a:t>
            </a:r>
          </a:p>
        </p:txBody>
      </p:sp>
      <p:sp>
        <p:nvSpPr>
          <p:cNvPr id="55" name="Shape 55"/>
          <p:cNvSpPr/>
          <p:nvPr/>
        </p:nvSpPr>
        <p:spPr>
          <a:xfrm>
            <a:off x="-6900" y="308700"/>
            <a:ext cx="9144000" cy="106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Capturar.PNG" id="56" name="Shape 56"/>
          <p:cNvPicPr preferRelativeResize="0"/>
          <p:nvPr/>
        </p:nvPicPr>
        <p:blipFill rotWithShape="1">
          <a:blip r:embed="rId3">
            <a:alphaModFix/>
          </a:blip>
          <a:srcRect b="3883" l="0" r="0" t="3874"/>
          <a:stretch/>
        </p:blipFill>
        <p:spPr>
          <a:xfrm>
            <a:off x="4193625" y="364882"/>
            <a:ext cx="4638675" cy="9840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>
            <p:ph type="ctrTitle"/>
          </p:nvPr>
        </p:nvSpPr>
        <p:spPr>
          <a:xfrm>
            <a:off x="457200" y="3954525"/>
            <a:ext cx="8520600" cy="618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>
                <a:latin typeface="Calibri"/>
                <a:ea typeface="Calibri"/>
                <a:cs typeface="Calibri"/>
                <a:sym typeface="Calibri"/>
              </a:rPr>
              <a:t>Igor Born Machado</a:t>
            </a:r>
          </a:p>
        </p:txBody>
      </p:sp>
      <p:sp>
        <p:nvSpPr>
          <p:cNvPr id="58" name="Shape 58"/>
          <p:cNvSpPr txBox="1"/>
          <p:nvPr>
            <p:ph type="ctrTitle"/>
          </p:nvPr>
        </p:nvSpPr>
        <p:spPr>
          <a:xfrm>
            <a:off x="0" y="308700"/>
            <a:ext cx="8520600" cy="81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pt-BR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Contatos:</a:t>
            </a:r>
          </a:p>
          <a:p>
            <a:pPr indent="457200" lv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igorborn@gmail.com</a:t>
            </a:r>
          </a:p>
          <a:p>
            <a:pPr indent="457200" lvl="0" rtl="0" algn="l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/igorbmachado</a:t>
            </a:r>
          </a:p>
          <a:p>
            <a:pPr lvl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ail-icon.png" id="59" name="Shape 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5525" y="630201"/>
            <a:ext cx="199200" cy="1991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.png" id="60" name="Shape 6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8625" y="859104"/>
            <a:ext cx="199200" cy="197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rewall-security-icon-JO7OYY.png" id="147" name="Shape 147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Cronograma</a:t>
            </a: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graphicFrame>
        <p:nvGraphicFramePr>
          <p:cNvPr id="151" name="Shape 151"/>
          <p:cNvGraphicFramePr/>
          <p:nvPr/>
        </p:nvGraphicFramePr>
        <p:xfrm>
          <a:off x="1567025" y="149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{A7F95B1F-E479-41A1-BCDE-0AD148EE572E}</a:tableStyleId>
              </a:tblPr>
              <a:tblGrid>
                <a:gridCol w="3245400"/>
                <a:gridCol w="739250"/>
                <a:gridCol w="581825"/>
                <a:gridCol w="634275"/>
                <a:gridCol w="6342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Atividade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Março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Abril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Maio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Junho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CCCCC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Pesquisar Bibliografia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Configurar ferramentas open source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Configurar solução caixa fechada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Efetuar testes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Analisar resultados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Comparar Soluções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Escrever o artigo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</a:t>
                      </a: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  <p:pic>
        <p:nvPicPr>
          <p:cNvPr descr="firewall-security-icon-JO7OYY.png" id="157" name="Shape 157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Wiki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Acesso Externo:</a:t>
            </a:r>
          </a:p>
          <a:p>
            <a:pPr lvl="0">
              <a:spcBef>
                <a:spcPts val="0"/>
              </a:spcBef>
              <a:buNone/>
            </a:pPr>
            <a:r>
              <a:rPr lang="pt-BR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http://187.7.106.14/wiki2017_1/doku.php?id=projeto13:start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Acesso Interno: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http://192.168.200.3/wiki2017_1/doku.php?id=projeto13:start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rewall-security-icon-JO7OYY.png" id="165" name="Shape 165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Shape 166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pt-BR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SHINDER, Thomas W. et al. Best Damn Firewall Book Period. 1. ed. 800 Hingham Street, Rockland, MA 02370: Syngress Publishing, 2003.1329 p.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pt-BR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DOCUMENTAÇÃO PFSense. Disponível em: &lt;https://doc.pfsense.org&gt;. Acesso em: 16 abr. 2017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pt-BR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IPTABLES Layer 7. Disponível em: &lt;https://pt.slideshare.net/PauloLuisSteinhauser/iptables-layer7&gt;. Acesso em: 16 abr. 2017.</a:t>
            </a:r>
          </a:p>
          <a:p>
            <a:pPr indent="-3175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</a:pPr>
            <a:r>
              <a:rPr lang="pt-BR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FIREWALL UTM e NGFW, conheça as principais diferenças. Disponível em: &lt;http://blog.ostec.com.br/seguranca-perimetro/firewall-utm-ngfw-diferenca&gt;. Acesso em: 16 abr. 2017.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Perguntas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300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77" name="Shape 17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178" name="Shape 178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>
            <p:ph idx="4294967295" type="ctrTitle"/>
          </p:nvPr>
        </p:nvSpPr>
        <p:spPr>
          <a:xfrm>
            <a:off x="6019800" y="308700"/>
            <a:ext cx="8520600" cy="81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pt-BR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Contatos:</a:t>
            </a:r>
          </a:p>
          <a:p>
            <a:pPr indent="457200" lv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igorborn@gmail.com</a:t>
            </a:r>
          </a:p>
          <a:p>
            <a:pPr indent="457200" lvl="0" rtl="0" algn="l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/igorbmachado</a:t>
            </a:r>
          </a:p>
          <a:p>
            <a:pPr lvl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ail-icon.png" id="180" name="Shape 18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55325" y="630201"/>
            <a:ext cx="199200" cy="1991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.png" id="181" name="Shape 18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48425" y="859104"/>
            <a:ext cx="199200" cy="197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Sumário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F3F3F3"/>
              </a:buClr>
              <a:buFont typeface="Calibri"/>
              <a:buChar char="●"/>
            </a:pPr>
            <a:r>
              <a:rPr lang="pt-BR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</a:p>
          <a:p>
            <a:pPr indent="-228600" lvl="0" marL="457200">
              <a:spcBef>
                <a:spcPts val="0"/>
              </a:spcBef>
              <a:buClr>
                <a:srgbClr val="F3F3F3"/>
              </a:buClr>
              <a:buFont typeface="Calibri"/>
              <a:buChar char="●"/>
            </a:pPr>
            <a:r>
              <a:rPr lang="pt-BR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Objetivo Geral</a:t>
            </a:r>
          </a:p>
          <a:p>
            <a:pPr indent="-228600" lvl="0" marL="457200">
              <a:spcBef>
                <a:spcPts val="0"/>
              </a:spcBef>
              <a:buClr>
                <a:srgbClr val="F3F3F3"/>
              </a:buClr>
              <a:buFont typeface="Calibri"/>
              <a:buChar char="●"/>
            </a:pPr>
            <a:r>
              <a:rPr lang="pt-BR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Objetivos </a:t>
            </a:r>
            <a:r>
              <a:rPr lang="pt-BR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Específicos</a:t>
            </a:r>
          </a:p>
          <a:p>
            <a:pPr indent="-228600" lvl="0" marL="457200">
              <a:spcBef>
                <a:spcPts val="0"/>
              </a:spcBef>
              <a:buClr>
                <a:srgbClr val="F3F3F3"/>
              </a:buClr>
              <a:buFont typeface="Calibri"/>
              <a:buChar char="●"/>
            </a:pPr>
            <a:r>
              <a:rPr lang="pt-BR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Cronograma</a:t>
            </a:r>
          </a:p>
          <a:p>
            <a:pPr indent="-228600" lvl="0" marL="457200">
              <a:spcBef>
                <a:spcPts val="0"/>
              </a:spcBef>
              <a:buClr>
                <a:srgbClr val="F3F3F3"/>
              </a:buClr>
              <a:buFont typeface="Calibri"/>
              <a:buChar char="●"/>
            </a:pPr>
            <a:r>
              <a:rPr lang="pt-BR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</a:p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69" name="Shape 69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 um mundo onde a informação é cada vez mais digital e valiosa, o desafio de  garantir segurança é crescente. Firewalls são a base para proteger uma rede, decidindo o que entra e o que sai, sendo assim devem ser soluções confiáveis.</a:t>
            </a:r>
          </a:p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78" name="Shape 78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</a:p>
        </p:txBody>
      </p:sp>
      <p:pic>
        <p:nvPicPr>
          <p:cNvPr descr="fig2_wilkins_osi-and-tcp-ip.jpg"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650" y="1647825"/>
            <a:ext cx="2305050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87" name="Shape 87"/>
          <p:cNvSpPr txBox="1"/>
          <p:nvPr/>
        </p:nvSpPr>
        <p:spPr>
          <a:xfrm>
            <a:off x="850350" y="3392850"/>
            <a:ext cx="1692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</a:rPr>
              <a:t>Modelo TCP/IP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2978500" y="3040633"/>
            <a:ext cx="5741400" cy="477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iptables -A INPUT -m mac --mac-source 00:0F:EA:91:04:08 -j DROP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2978500" y="2597511"/>
            <a:ext cx="5741400" cy="4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iptables -A INPUT -s 189.1.0.0/16 -j DROP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978500" y="2111242"/>
            <a:ext cx="5741400" cy="4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iptables -A INPUT -p tcp --dport 80 -j DROP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2978500" y="1655110"/>
            <a:ext cx="5741400" cy="4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iptables -A INPUT -m layer7 --l7proto httpvideo -j DROP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irewall-security-icon-JO7OYY.png" id="92" name="Shape 92"/>
          <p:cNvPicPr preferRelativeResize="0"/>
          <p:nvPr/>
        </p:nvPicPr>
        <p:blipFill>
          <a:blip r:embed="rId4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 os novos desafios de segurança a administração de redes se torna uma tarefa complexa e com isso surgem ferramentas que prometem facilitá-la.</a:t>
            </a:r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  <p:pic>
        <p:nvPicPr>
          <p:cNvPr descr="firewall-security-icon-JO7OYY.png" id="101" name="Shape 101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 Geral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Comparar ferramentas de firewall Open Source entre si e com ferramentas pagas, como do tipo caixa fechada.</a:t>
            </a:r>
          </a:p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110" name="Shape 110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1600" y="1973125"/>
            <a:ext cx="2150800" cy="119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39824" y="3170374"/>
            <a:ext cx="1894349" cy="110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71897" y="1841287"/>
            <a:ext cx="2449849" cy="1308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310978" y="3302207"/>
            <a:ext cx="2258973" cy="119724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896400" y="2368362"/>
            <a:ext cx="73374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Controle de Tráfego</a:t>
            </a:r>
          </a:p>
          <a:p>
            <a:pPr lvl="0" algn="ctr">
              <a:spcBef>
                <a:spcPts val="0"/>
              </a:spcBef>
              <a:buNone/>
            </a:pPr>
            <a:r>
              <a:rPr lang="pt-B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Inspeção Profunda de pacotes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 Específicos 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Pesquisar bibliografia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Configurar ferramentas open source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Configurar soluções de caixa fechada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Efetuar testes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Analisar resultados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Comparar soluções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Escrever o artigo</a:t>
            </a:r>
          </a:p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124" name="Shape 124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Situação Atual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Leitura e pesquisa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Configurar ferramentas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Escrever artigo</a:t>
            </a:r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133" name="Shape 133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-6900" y="403814"/>
            <a:ext cx="9144000" cy="70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pt-BR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Próximos Passos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Continuar a c</a:t>
            </a: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onfigurar Ferramentas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Realizar Testes</a:t>
            </a:r>
          </a:p>
          <a:p>
            <a:pPr indent="-228600" lvl="0" marL="457200">
              <a:spcBef>
                <a:spcPts val="0"/>
              </a:spcBef>
              <a:buClr>
                <a:srgbClr val="FFFFFF"/>
              </a:buClr>
              <a:buFont typeface="Calibri"/>
            </a:pPr>
            <a:r>
              <a:rPr lang="pt-BR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Seguir escrita Artigo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firewall-security-icon-JO7OYY.png" id="142" name="Shape 142"/>
          <p:cNvPicPr preferRelativeResize="0"/>
          <p:nvPr/>
        </p:nvPicPr>
        <p:blipFill>
          <a:blip r:embed="rId3">
            <a:alphaModFix amt="3000"/>
          </a:blip>
          <a:stretch>
            <a:fillRect/>
          </a:stretch>
        </p:blipFill>
        <p:spPr>
          <a:xfrm>
            <a:off x="1351474" y="0"/>
            <a:ext cx="7785625" cy="5592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