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Quicksand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Pedro Henrique Ferreir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B5CB2F1-8FE8-48BB-BDC9-E819DEF209C0}">
  <a:tblStyle styleId="{BB5CB2F1-8FE8-48BB-BDC9-E819DEF209C0}" styleName="Table_0">
    <a:wholeTbl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19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5.xml"/><Relationship Id="rId33" Type="http://schemas.openxmlformats.org/officeDocument/2006/relationships/font" Target="fonts/Lato-boldItalic.fntdata"/><Relationship Id="rId10" Type="http://schemas.openxmlformats.org/officeDocument/2006/relationships/slide" Target="slides/slide4.xml"/><Relationship Id="rId32" Type="http://schemas.openxmlformats.org/officeDocument/2006/relationships/font" Target="fonts/Lato-italic.fntdata"/><Relationship Id="rId13" Type="http://schemas.openxmlformats.org/officeDocument/2006/relationships/slide" Target="slides/slide7.xml"/><Relationship Id="rId35" Type="http://schemas.openxmlformats.org/officeDocument/2006/relationships/font" Target="fonts/Quicksand-bold.fntdata"/><Relationship Id="rId12" Type="http://schemas.openxmlformats.org/officeDocument/2006/relationships/slide" Target="slides/slide6.xml"/><Relationship Id="rId34" Type="http://schemas.openxmlformats.org/officeDocument/2006/relationships/font" Target="fonts/Quicksand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4-15T23:23:20.087">
    <p:pos x="6000" y="0"/>
    <p:text>Ainda não atualizei as referências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1319175" y="2876425"/>
            <a:ext cx="6680399" cy="1546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cxnSp>
        <p:nvCxnSpPr>
          <p:cNvPr id="11" name="Shape 11"/>
          <p:cNvCxnSpPr>
            <a:stCxn id="12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" name="Shape 12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ranco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1530175" y="3077050"/>
            <a:ext cx="6767100" cy="70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530175" y="3710550"/>
            <a:ext cx="6927899" cy="470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buNone/>
              <a:defRPr sz="1800"/>
            </a:lvl1pPr>
            <a:lvl2pPr lvl="1" rtl="0">
              <a:spcBef>
                <a:spcPts val="0"/>
              </a:spcBef>
              <a:buSzPct val="100000"/>
              <a:buNone/>
              <a:defRPr sz="1800"/>
            </a:lvl2pPr>
            <a:lvl3pPr lvl="2" rtl="0">
              <a:spcBef>
                <a:spcPts val="0"/>
              </a:spcBef>
              <a:buSzPct val="100000"/>
              <a:buNone/>
              <a:defRPr sz="1800"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cxnSp>
        <p:nvCxnSpPr>
          <p:cNvPr id="17" name="Shape 17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" name="Shape 18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1633225" y="2882400"/>
            <a:ext cx="6700500" cy="1093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9pPr>
          </a:lstStyle>
          <a:p/>
        </p:txBody>
      </p:sp>
      <p:cxnSp>
        <p:nvCxnSpPr>
          <p:cNvPr id="22" name="Shape 2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" name="Shape 23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208000" y="3096171"/>
            <a:ext cx="1306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</a:p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39C0BA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hape 27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" name="Shape 28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165474" y="1600200"/>
            <a:ext cx="33069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71569" y="1600200"/>
            <a:ext cx="33069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/>
        </p:txBody>
      </p:sp>
      <p:cxnSp>
        <p:nvCxnSpPr>
          <p:cNvPr id="37" name="Shape 37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8" name="Shape 38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165475" y="1673975"/>
            <a:ext cx="2403599" cy="4893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3692249" y="1673975"/>
            <a:ext cx="2403599" cy="4893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6219023" y="1673975"/>
            <a:ext cx="2403599" cy="4893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cxnSp>
        <p:nvCxnSpPr>
          <p:cNvPr id="46" name="Shape 46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7" name="Shape 47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cxnSp>
        <p:nvCxnSpPr>
          <p:cNvPr id="52" name="Shape 5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3" name="Shape 53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1165475" y="5775089"/>
            <a:ext cx="7521300" cy="578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57" name="Shape 57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8" name="Shape 58"/>
          <p:cNvSpPr/>
          <p:nvPr/>
        </p:nvSpPr>
        <p:spPr>
          <a:xfrm>
            <a:off x="808650" y="5952850"/>
            <a:ext cx="190200" cy="1902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2" name="Shape 62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E303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Relationship Id="rId5" Type="http://schemas.openxmlformats.org/officeDocument/2006/relationships/image" Target="../media/image02.png"/><Relationship Id="rId6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1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1319175" y="2876425"/>
            <a:ext cx="6680400" cy="332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Alta disponibilidade em um provedor de médio porte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descr="Selection_043.pn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75" y="1151675"/>
            <a:ext cx="9074050" cy="47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descr="rocket-dish-ubiquiti-configuracion.pn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300" y="1906187"/>
            <a:ext cx="1985700" cy="304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3578875" y="2360550"/>
            <a:ext cx="55266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Dimensionamento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enlaces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descr="zabbix_logo_500x131.png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025" y="1615375"/>
            <a:ext cx="47625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named.png"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7575" y="4181226"/>
            <a:ext cx="1061400" cy="10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4466475" y="2672975"/>
            <a:ext cx="1143600" cy="1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0">
                <a:solidFill>
                  <a:srgbClr val="F3F3F3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descr="zabbix_logo_500x131.png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3575" y="329625"/>
            <a:ext cx="2003816" cy="52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idx="4294967295" type="title"/>
          </p:nvPr>
        </p:nvSpPr>
        <p:spPr>
          <a:xfrm>
            <a:off x="1086550" y="1171200"/>
            <a:ext cx="6858000" cy="5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Equipamentos a serem monitorados: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rocket-dish-ubiquiti-configuracion.png"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1125" y="1989700"/>
            <a:ext cx="140970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>
            <p:ph idx="4294967295" type="title"/>
          </p:nvPr>
        </p:nvSpPr>
        <p:spPr>
          <a:xfrm>
            <a:off x="1819075" y="4315150"/>
            <a:ext cx="973800" cy="5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PTP’s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setor.png"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0000" y="2209049"/>
            <a:ext cx="1723474" cy="1723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>
            <p:ph idx="4294967295" type="title"/>
          </p:nvPr>
        </p:nvSpPr>
        <p:spPr>
          <a:xfrm>
            <a:off x="4412100" y="4315150"/>
            <a:ext cx="1054200" cy="5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Setores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routerboard.png" id="178" name="Shape 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4075" y="2778874"/>
            <a:ext cx="2340952" cy="58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idx="4294967295" type="title"/>
          </p:nvPr>
        </p:nvSpPr>
        <p:spPr>
          <a:xfrm>
            <a:off x="6722448" y="4315150"/>
            <a:ext cx="1505400" cy="5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Roteadores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SITUAÇÃO ATUAL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5700575" y="1648887"/>
            <a:ext cx="2915700" cy="10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Zabbix instalado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5700575" y="2962125"/>
            <a:ext cx="2915700" cy="10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Planejando novos PTP’s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5700575" y="4061942"/>
            <a:ext cx="3000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Pesquisa de ferramentas auxiliares. (Ex.: Telegram)</a:t>
            </a:r>
          </a:p>
        </p:txBody>
      </p:sp>
      <p:grpSp>
        <p:nvGrpSpPr>
          <p:cNvPr id="189" name="Shape 189"/>
          <p:cNvGrpSpPr/>
          <p:nvPr/>
        </p:nvGrpSpPr>
        <p:grpSpPr>
          <a:xfrm>
            <a:off x="1998131" y="2186510"/>
            <a:ext cx="2774430" cy="2661422"/>
            <a:chOff x="5233525" y="4954450"/>
            <a:chExt cx="538275" cy="516350"/>
          </a:xfrm>
        </p:grpSpPr>
        <p:sp>
          <p:nvSpPr>
            <p:cNvPr id="190" name="Shape 190"/>
            <p:cNvSpPr/>
            <p:nvPr/>
          </p:nvSpPr>
          <p:spPr>
            <a:xfrm>
              <a:off x="5637825" y="4954450"/>
              <a:ext cx="89525" cy="89525"/>
            </a:xfrm>
            <a:custGeom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5323025" y="4980625"/>
              <a:ext cx="88925" cy="88925"/>
            </a:xfrm>
            <a:custGeom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233525" y="5255225"/>
              <a:ext cx="89525" cy="89525"/>
            </a:xfrm>
            <a:custGeom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5453325" y="5382475"/>
              <a:ext cx="88925" cy="88325"/>
            </a:xfrm>
            <a:custGeom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5682875" y="5188875"/>
              <a:ext cx="88925" cy="89525"/>
            </a:xfrm>
            <a:custGeom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5411925" y="5110925"/>
              <a:ext cx="188775" cy="189400"/>
            </a:xfrm>
            <a:custGeom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367475" y="5025075"/>
              <a:ext cx="81600" cy="105975"/>
            </a:xfrm>
            <a:custGeom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5567800" y="4999500"/>
              <a:ext cx="115100" cy="133975"/>
            </a:xfrm>
            <a:custGeom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5600075" y="5217475"/>
              <a:ext cx="127275" cy="16475"/>
            </a:xfrm>
            <a:custGeom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5497775" y="5299675"/>
              <a:ext cx="4900" cy="126675"/>
            </a:xfrm>
            <a:custGeom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5277975" y="5241825"/>
              <a:ext cx="141275" cy="58500"/>
            </a:xfrm>
            <a:custGeom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165475" y="699675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PRÓXIMOS PASSOS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07" name="Shape 207"/>
          <p:cNvSpPr txBox="1"/>
          <p:nvPr>
            <p:ph type="title"/>
          </p:nvPr>
        </p:nvSpPr>
        <p:spPr>
          <a:xfrm>
            <a:off x="1165475" y="1762000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Configurar monitoramento em todos os </a:t>
            </a:r>
            <a:r>
              <a:rPr i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POP’s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(Point of presence). </a:t>
            </a:r>
          </a:p>
        </p:txBody>
      </p:sp>
      <p:sp>
        <p:nvSpPr>
          <p:cNvPr id="208" name="Shape 208"/>
          <p:cNvSpPr txBox="1"/>
          <p:nvPr>
            <p:ph type="title"/>
          </p:nvPr>
        </p:nvSpPr>
        <p:spPr>
          <a:xfrm>
            <a:off x="1165475" y="2453600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Configurar notificações Telegram.</a:t>
            </a:r>
          </a:p>
        </p:txBody>
      </p:sp>
      <p:sp>
        <p:nvSpPr>
          <p:cNvPr id="209" name="Shape 209"/>
          <p:cNvSpPr txBox="1"/>
          <p:nvPr>
            <p:ph type="title"/>
          </p:nvPr>
        </p:nvSpPr>
        <p:spPr>
          <a:xfrm>
            <a:off x="1165475" y="3145200"/>
            <a:ext cx="79785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Instalar novos PTP’s.</a:t>
            </a:r>
          </a:p>
        </p:txBody>
      </p:sp>
      <p:sp>
        <p:nvSpPr>
          <p:cNvPr id="210" name="Shape 210"/>
          <p:cNvSpPr txBox="1"/>
          <p:nvPr>
            <p:ph type="title"/>
          </p:nvPr>
        </p:nvSpPr>
        <p:spPr>
          <a:xfrm>
            <a:off x="1165475" y="3836800"/>
            <a:ext cx="6858000" cy="4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Testar carga dos PTP’s quando rotas alternativas forem assumidas.</a:t>
            </a:r>
          </a:p>
        </p:txBody>
      </p:sp>
      <p:sp>
        <p:nvSpPr>
          <p:cNvPr id="211" name="Shape 211"/>
          <p:cNvSpPr txBox="1"/>
          <p:nvPr>
            <p:ph type="title"/>
          </p:nvPr>
        </p:nvSpPr>
        <p:spPr>
          <a:xfrm>
            <a:off x="1165475" y="4856925"/>
            <a:ext cx="6858000" cy="4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Eliminar bridge definitivamente, aplicando OSPF em toda rede.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1143000" y="708100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CRONOGRAMA</a:t>
            </a:r>
          </a:p>
        </p:txBody>
      </p:sp>
      <p:graphicFrame>
        <p:nvGraphicFramePr>
          <p:cNvPr id="217" name="Shape 217"/>
          <p:cNvGraphicFramePr/>
          <p:nvPr/>
        </p:nvGraphicFramePr>
        <p:xfrm>
          <a:off x="1142987" y="13751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{BB5CB2F1-8FE8-48BB-BDC9-E819DEF209C0}</a:tableStyleId>
              </a:tblPr>
              <a:tblGrid>
                <a:gridCol w="5181750"/>
                <a:gridCol w="540825"/>
                <a:gridCol w="540825"/>
                <a:gridCol w="540825"/>
                <a:gridCol w="540825"/>
              </a:tblGrid>
              <a:tr h="7054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Atividade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Mar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Abr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Mai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Jun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7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Realizar o levantamento bibliográfico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7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Estudar o funcionamento do protocolo OSPF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3F3F3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F3F3F3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895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Realizar a instalação de novos enlaces sem fio na rede do provedor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3F3F3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33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Realizar a instalação da ferramenta de monitoramento Zabbix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3F3F3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7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Realizar a implementação do protocolo OSPF em toda a rede do provedor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3F3F3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40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Desenvolver o artigo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📌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FA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218" name="Shape 218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1165475" y="699675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25" name="Shape 225"/>
          <p:cNvSpPr txBox="1"/>
          <p:nvPr/>
        </p:nvSpPr>
        <p:spPr>
          <a:xfrm>
            <a:off x="1165475" y="1449125"/>
            <a:ext cx="7338300" cy="12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CISCO. </a:t>
            </a: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Guia de desenho de OSPF.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2008.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Disponível em: 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http://www.cisco.com/cisco/web/support/BR/8/82/82769_1.html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b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Acesso em: 8 abr 2017.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1165475" y="2527525"/>
            <a:ext cx="76836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Zabbix.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2017. </a:t>
            </a:r>
            <a:b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Disponível em: 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http://www.zabbix.com/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Acesso em: 8 abr 2017.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165475" y="3581400"/>
            <a:ext cx="76836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Mikrotik.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2017.</a:t>
            </a:r>
            <a:b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Disponível em: 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http://mikrotik.com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Acesso em: 13 abr 2017.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165475" y="4586900"/>
            <a:ext cx="76836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UBIQUITI</a:t>
            </a: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 UBIQUITI NETWORKS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2017. </a:t>
            </a:r>
            <a:b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Disponível em: http://www.ubnt.com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Acesso em: 13 abr 2017.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1165475" y="699675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WIKI</a:t>
            </a:r>
          </a:p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35" name="Shape 235"/>
          <p:cNvSpPr txBox="1"/>
          <p:nvPr>
            <p:ph type="title"/>
          </p:nvPr>
        </p:nvSpPr>
        <p:spPr>
          <a:xfrm>
            <a:off x="4038425" y="2495000"/>
            <a:ext cx="16485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PROJETO 07</a:t>
            </a:r>
          </a:p>
        </p:txBody>
      </p:sp>
      <p:pic>
        <p:nvPicPr>
          <p:cNvPr descr="content-creation.png"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712" y="1717076"/>
            <a:ext cx="777925" cy="7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1520300" y="1279004"/>
            <a:ext cx="6684741" cy="5204147"/>
          </a:xfrm>
          <a:custGeom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D9D9D9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9C0BA"/>
              </a:solidFill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2087075" y="3052500"/>
            <a:ext cx="56523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http://192.168.200.3/wiki2017_1/doku.php?id=projeto07:start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036525" y="3786100"/>
            <a:ext cx="56523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http://187.7.106.14/wiki2017_1/doku.php?id=projeto07:start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373540" y="2749950"/>
            <a:ext cx="1257599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Link Interno: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373540" y="3517375"/>
            <a:ext cx="1257599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Link Externo:</a:t>
            </a:r>
          </a:p>
        </p:txBody>
      </p:sp>
      <p:grpSp>
        <p:nvGrpSpPr>
          <p:cNvPr id="242" name="Shape 242"/>
          <p:cNvGrpSpPr/>
          <p:nvPr/>
        </p:nvGrpSpPr>
        <p:grpSpPr>
          <a:xfrm>
            <a:off x="2215571" y="3105032"/>
            <a:ext cx="191940" cy="191940"/>
            <a:chOff x="2594050" y="1631825"/>
            <a:chExt cx="439625" cy="439625"/>
          </a:xfrm>
        </p:grpSpPr>
        <p:sp>
          <p:nvSpPr>
            <p:cNvPr id="243" name="Shape 243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" name="Shape 247"/>
          <p:cNvGrpSpPr/>
          <p:nvPr/>
        </p:nvGrpSpPr>
        <p:grpSpPr>
          <a:xfrm>
            <a:off x="2215571" y="3872457"/>
            <a:ext cx="191940" cy="191940"/>
            <a:chOff x="2594050" y="1631825"/>
            <a:chExt cx="439625" cy="439625"/>
          </a:xfrm>
        </p:grpSpPr>
        <p:sp>
          <p:nvSpPr>
            <p:cNvPr id="248" name="Shape 248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1143000" y="758650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PERGUNTAS?</a:t>
            </a:r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6" name="Shape 76"/>
          <p:cNvSpPr txBox="1"/>
          <p:nvPr/>
        </p:nvSpPr>
        <p:spPr>
          <a:xfrm>
            <a:off x="2258550" y="1683300"/>
            <a:ext cx="46269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Curso Superior de Tecnologia em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Redes de Computadores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Trabalho de Conclusão de Curso</a:t>
            </a:r>
          </a:p>
        </p:txBody>
      </p:sp>
      <p:pic>
        <p:nvPicPr>
          <p:cNvPr descr="senac_fecomercio.pn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275" y="121952"/>
            <a:ext cx="6885450" cy="156134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4087550" y="3338700"/>
            <a:ext cx="46269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3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1º Seminário de andamento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087550" y="4093475"/>
            <a:ext cx="46269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Pedro Henrique Ferreira</a:t>
            </a:r>
          </a:p>
          <a:p>
            <a:pPr lvl="0" rtl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pedrohvf@gmail.com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087550" y="4900975"/>
            <a:ext cx="46269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Profº Carlos Vinicius Rasch Alves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648050" y="5724600"/>
            <a:ext cx="58479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Serviço Nacional de Aprendizagem Comercial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648050" y="6127500"/>
            <a:ext cx="58479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Faculdade de Tecnologia Senac Pelotas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Sumário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Montserrat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</a:p>
          <a:p>
            <a:pPr indent="-228600" lvl="0" marL="457200" rtl="0">
              <a:spcBef>
                <a:spcPts val="0"/>
              </a:spcBef>
              <a:buFont typeface="Montserrat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Objetivos</a:t>
            </a:r>
          </a:p>
          <a:p>
            <a:pPr indent="-228600" lvl="1" marL="914400" rtl="0">
              <a:spcBef>
                <a:spcPts val="0"/>
              </a:spcBef>
              <a:buFont typeface="Montserrat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Geral</a:t>
            </a:r>
          </a:p>
          <a:p>
            <a:pPr indent="-228600" lvl="1" marL="914400" rtl="0">
              <a:spcBef>
                <a:spcPts val="0"/>
              </a:spcBef>
              <a:buFont typeface="Montserrat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Específicos</a:t>
            </a:r>
          </a:p>
          <a:p>
            <a:pPr indent="-228600" lvl="0" marL="457200" rtl="0">
              <a:spcBef>
                <a:spcPts val="0"/>
              </a:spcBef>
              <a:buFont typeface="Montserrat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Projeto</a:t>
            </a:r>
          </a:p>
          <a:p>
            <a:pPr indent="-228600" lvl="1" marL="914400" rtl="0">
              <a:spcBef>
                <a:spcPts val="0"/>
              </a:spcBef>
              <a:buFont typeface="Montserrat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Situação atual</a:t>
            </a:r>
          </a:p>
          <a:p>
            <a:pPr indent="-228600" lvl="1" marL="914400" rtl="0">
              <a:spcBef>
                <a:spcPts val="0"/>
              </a:spcBef>
              <a:buFont typeface="Montserrat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Próximos passos</a:t>
            </a:r>
          </a:p>
          <a:p>
            <a:pPr indent="-228600" lvl="0" marL="457200" rtl="0">
              <a:spcBef>
                <a:spcPts val="0"/>
              </a:spcBef>
              <a:buFont typeface="Montserrat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Cronograma</a:t>
            </a:r>
          </a:p>
          <a:p>
            <a:pPr indent="-228600" lvl="0" marL="457200" rtl="0">
              <a:spcBef>
                <a:spcPts val="0"/>
              </a:spcBef>
              <a:buFont typeface="Montserrat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Referências bibliográficas</a:t>
            </a:r>
          </a:p>
          <a:p>
            <a:pPr indent="-228600" lvl="0" marL="457200" rtl="0">
              <a:spcBef>
                <a:spcPts val="0"/>
              </a:spcBef>
              <a:buFont typeface="Montserrat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Wiki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Melhorar a experiência de uso dos clientes: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Montserrat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Atendimento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Montserrat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Preço justo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Montserrat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Serviços de valor agregado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>
              <a:spcBef>
                <a:spcPts val="0"/>
              </a:spcBef>
              <a:buClr>
                <a:srgbClr val="39C0BA"/>
              </a:buClr>
              <a:buFont typeface="Montserrat"/>
            </a:pPr>
            <a:r>
              <a:rPr lang="en">
                <a:solidFill>
                  <a:srgbClr val="39C0BA"/>
                </a:solidFill>
                <a:latin typeface="Montserrat"/>
                <a:ea typeface="Montserrat"/>
                <a:cs typeface="Montserrat"/>
                <a:sym typeface="Montserrat"/>
              </a:rPr>
              <a:t>Qualidade do link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1165500" y="758650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Implementar um cenário com ferramentas, técnicas e protocolos que colaborem com a redução do tempo de indisponibilidade de serviço em um provedor de Internet de médio porte.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1165500" y="758650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OBJETIVO GERAL</a:t>
            </a: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165500" y="758650"/>
            <a:ext cx="6858000" cy="45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OBJETIVOS ESPECÍFICOS</a:t>
            </a: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Montserrat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Realizar o levantamento bibliográfico;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Montserrat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Estudar o funcionamento do protocolo OSPF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Montserrat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Realizar a instalação de novos enlaces sem fio na rede do provedor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Montserrat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Realizar a instalação da ferramenta de monitoramento Zabbix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Montserrat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Realizar a implementação do protocolo OSPF em toda a rede do provedor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Montserrat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Desenvolver o artigo.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-318125" y="2204575"/>
            <a:ext cx="2448900" cy="2448899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4294967295" type="ctrTitle"/>
          </p:nvPr>
        </p:nvSpPr>
        <p:spPr>
          <a:xfrm>
            <a:off x="2645275" y="1097825"/>
            <a:ext cx="5337600" cy="154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MONITORAR</a:t>
            </a: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18" name="Shape 118"/>
          <p:cNvGrpSpPr/>
          <p:nvPr/>
        </p:nvGrpSpPr>
        <p:grpSpPr>
          <a:xfrm>
            <a:off x="88331" y="2644323"/>
            <a:ext cx="1635979" cy="1569342"/>
            <a:chOff x="5233525" y="4954450"/>
            <a:chExt cx="538275" cy="516350"/>
          </a:xfrm>
        </p:grpSpPr>
        <p:sp>
          <p:nvSpPr>
            <p:cNvPr id="119" name="Shape 119"/>
            <p:cNvSpPr/>
            <p:nvPr/>
          </p:nvSpPr>
          <p:spPr>
            <a:xfrm>
              <a:off x="5637825" y="4954450"/>
              <a:ext cx="89525" cy="89525"/>
            </a:xfrm>
            <a:custGeom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323025" y="4980625"/>
              <a:ext cx="88925" cy="88925"/>
            </a:xfrm>
            <a:custGeom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5233525" y="5255225"/>
              <a:ext cx="89525" cy="89525"/>
            </a:xfrm>
            <a:custGeom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5453325" y="5382475"/>
              <a:ext cx="88925" cy="88325"/>
            </a:xfrm>
            <a:custGeom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682875" y="5188875"/>
              <a:ext cx="88925" cy="89525"/>
            </a:xfrm>
            <a:custGeom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411925" y="5110925"/>
              <a:ext cx="188775" cy="189400"/>
            </a:xfrm>
            <a:custGeom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5367475" y="5025075"/>
              <a:ext cx="81600" cy="105975"/>
            </a:xfrm>
            <a:custGeom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5567800" y="4999500"/>
              <a:ext cx="115100" cy="133975"/>
            </a:xfrm>
            <a:custGeom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5600075" y="5217475"/>
              <a:ext cx="127275" cy="16475"/>
            </a:xfrm>
            <a:custGeom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5497775" y="5299675"/>
              <a:ext cx="4900" cy="126675"/>
            </a:xfrm>
            <a:custGeom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5277975" y="5241825"/>
              <a:ext cx="141275" cy="58500"/>
            </a:xfrm>
            <a:custGeom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Shape 130"/>
          <p:cNvSpPr txBox="1"/>
          <p:nvPr>
            <p:ph idx="4294967295" type="ctrTitle"/>
          </p:nvPr>
        </p:nvSpPr>
        <p:spPr>
          <a:xfrm>
            <a:off x="2299975" y="4104475"/>
            <a:ext cx="6028200" cy="154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AUTOMATIZAR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36" name="Shape 136"/>
          <p:cNvSpPr txBox="1"/>
          <p:nvPr/>
        </p:nvSpPr>
        <p:spPr>
          <a:xfrm>
            <a:off x="1422025" y="1432150"/>
            <a:ext cx="72075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OSPF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422025" y="4226925"/>
            <a:ext cx="7207500" cy="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Open Shortest Path First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43" name="Shape 143"/>
          <p:cNvSpPr txBox="1"/>
          <p:nvPr/>
        </p:nvSpPr>
        <p:spPr>
          <a:xfrm>
            <a:off x="2677725" y="853650"/>
            <a:ext cx="4533000" cy="1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Bridge</a:t>
            </a:r>
          </a:p>
        </p:txBody>
      </p:sp>
      <p:sp>
        <p:nvSpPr>
          <p:cNvPr id="144" name="Shape 144"/>
          <p:cNvSpPr/>
          <p:nvPr/>
        </p:nvSpPr>
        <p:spPr>
          <a:xfrm>
            <a:off x="4535025" y="2808150"/>
            <a:ext cx="818400" cy="124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2677725" y="4125150"/>
            <a:ext cx="4533000" cy="1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OSPF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