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89" r:id="rId7"/>
    <p:sldId id="288" r:id="rId8"/>
    <p:sldId id="271" r:id="rId9"/>
    <p:sldId id="273" r:id="rId10"/>
    <p:sldId id="272" r:id="rId11"/>
    <p:sldId id="280" r:id="rId12"/>
    <p:sldId id="268" r:id="rId13"/>
    <p:sldId id="269" r:id="rId14"/>
    <p:sldId id="270" r:id="rId15"/>
    <p:sldId id="285" r:id="rId16"/>
    <p:sldId id="261" r:id="rId17"/>
    <p:sldId id="262" r:id="rId18"/>
    <p:sldId id="286" r:id="rId19"/>
    <p:sldId id="265" r:id="rId20"/>
    <p:sldId id="264" r:id="rId21"/>
    <p:sldId id="266" r:id="rId22"/>
    <p:sldId id="267" r:id="rId23"/>
    <p:sldId id="274" r:id="rId24"/>
    <p:sldId id="275" r:id="rId25"/>
    <p:sldId id="287" r:id="rId26"/>
    <p:sldId id="277" r:id="rId27"/>
    <p:sldId id="276" r:id="rId28"/>
    <p:sldId id="278" r:id="rId29"/>
    <p:sldId id="279" r:id="rId30"/>
    <p:sldId id="281" r:id="rId31"/>
    <p:sldId id="282" r:id="rId32"/>
    <p:sldId id="283" r:id="rId33"/>
    <p:sldId id="284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5DA06-FACC-4F95-B6B8-3E71F3B56D6B}" type="datetimeFigureOut">
              <a:rPr lang="pt-BR" smtClean="0"/>
              <a:t>06/07/2017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5E8E-897C-4724-8090-5F39C4D66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5E8E-897C-4724-8090-5F39C4D66A4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2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C111-4765-4E71-B3A6-CD094B937974}" type="datetime1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2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246F-4570-4690-90E1-9ED82DC4DBD5}" type="datetime1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10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5C9-8BD0-48DA-8A3D-95B77685E48D}" type="datetime1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5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0F8-19FD-45F3-BC60-A3E1CC553316}" type="datetime1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6A49-5823-4213-894F-035F79A694BA}" type="datetime1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0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B01-EDFE-4213-A2EF-C5D9050EE21A}" type="datetime1">
              <a:rPr lang="pt-BR" smtClean="0"/>
              <a:t>06/07/2017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44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3404-0F53-4526-9B2F-D1D58CA76209}" type="datetime1">
              <a:rPr lang="pt-BR" smtClean="0"/>
              <a:t>06/07/2017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29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95-CB72-4C00-89CA-6632FBB958EE}" type="datetime1">
              <a:rPr lang="pt-BR" smtClean="0"/>
              <a:t>06/07/2017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43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E169-5D2B-4E8F-92D9-763C1506244D}" type="datetime1">
              <a:rPr lang="pt-BR" smtClean="0"/>
              <a:t>06/07/2017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9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58E9-AE67-4870-B41E-9ED123344126}" type="datetime1">
              <a:rPr lang="pt-BR" smtClean="0"/>
              <a:t>06/07/2017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9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A545-F0B6-435B-AF65-50C38A70ED61}" type="datetime1">
              <a:rPr lang="pt-BR" smtClean="0"/>
              <a:t>06/07/2017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06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D308-02E2-4074-984C-C6C5E959CCD9}" type="datetime1">
              <a:rPr lang="pt-BR" smtClean="0"/>
              <a:t>06/07/2017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CBB4-E56C-45D5-A2A6-111C0C6C13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33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pt-BR" sz="2800" b="1" dirty="0"/>
              <a:t>Curso Superior de Tecnologia em Redes de Computadores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2996952"/>
          </a:xfrm>
        </p:spPr>
        <p:txBody>
          <a:bodyPr>
            <a:normAutofit/>
          </a:bodyPr>
          <a:lstStyle/>
          <a:p>
            <a:endParaRPr lang="pt-BR" sz="2800" b="1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tx1"/>
                </a:solidFill>
              </a:rPr>
              <a:t>Projeto </a:t>
            </a:r>
            <a:r>
              <a:rPr lang="pt-BR" sz="2800" b="1" dirty="0">
                <a:solidFill>
                  <a:schemeClr val="tx1"/>
                </a:solidFill>
              </a:rPr>
              <a:t>Integrador I</a:t>
            </a: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Seminário </a:t>
            </a:r>
            <a:r>
              <a:rPr lang="pt-BR" sz="2800" b="1" dirty="0" smtClean="0">
                <a:solidFill>
                  <a:schemeClr val="tx1"/>
                </a:solidFill>
              </a:rPr>
              <a:t>Final</a:t>
            </a:r>
            <a:endParaRPr lang="pt-BR" sz="2800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sz="2200" dirty="0">
                <a:solidFill>
                  <a:schemeClr val="tx1"/>
                </a:solidFill>
              </a:rPr>
              <a:t>Wanderson Nunes da Rosa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wandnrosa@gmail.com</a:t>
            </a:r>
          </a:p>
        </p:txBody>
      </p:sp>
      <p:pic>
        <p:nvPicPr>
          <p:cNvPr id="1026" name="Picture 2" descr="kv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80383"/>
            <a:ext cx="266429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3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Implementações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b="1" dirty="0" err="1" smtClean="0"/>
              <a:t>Bacula</a:t>
            </a:r>
            <a:r>
              <a:rPr lang="pt-BR" sz="2800" b="1" dirty="0" smtClean="0"/>
              <a:t>;</a:t>
            </a:r>
          </a:p>
          <a:p>
            <a:pPr lvl="1"/>
            <a:r>
              <a:rPr lang="pt-BR" sz="2400" dirty="0" smtClean="0"/>
              <a:t>Configuração.</a:t>
            </a:r>
            <a:endParaRPr lang="pt-BR" sz="2400" dirty="0"/>
          </a:p>
          <a:p>
            <a:r>
              <a:rPr lang="pt-BR" sz="2800" b="1" dirty="0" err="1" smtClean="0"/>
              <a:t>ElkarBackup</a:t>
            </a:r>
            <a:r>
              <a:rPr lang="pt-BR" sz="2800" b="1" dirty="0" smtClean="0"/>
              <a:t>;</a:t>
            </a:r>
          </a:p>
          <a:p>
            <a:pPr lvl="1"/>
            <a:r>
              <a:rPr lang="pt-BR" sz="2400" dirty="0" smtClean="0"/>
              <a:t>Configuração.</a:t>
            </a:r>
            <a:endParaRPr lang="pt-BR" sz="2400" dirty="0"/>
          </a:p>
          <a:p>
            <a:r>
              <a:rPr lang="pt-BR" sz="2800" b="1" dirty="0" err="1" smtClean="0"/>
              <a:t>Nagios</a:t>
            </a:r>
            <a:r>
              <a:rPr lang="pt-BR" sz="2800" b="1" dirty="0" smtClean="0"/>
              <a:t>;</a:t>
            </a:r>
          </a:p>
          <a:p>
            <a:pPr lvl="1"/>
            <a:r>
              <a:rPr lang="pt-BR" sz="2400" dirty="0" smtClean="0"/>
              <a:t>UP ou DOWN.</a:t>
            </a:r>
            <a:endParaRPr lang="pt-BR" sz="2400" dirty="0"/>
          </a:p>
          <a:p>
            <a:r>
              <a:rPr lang="pt-BR" sz="2800" b="1" dirty="0" err="1" smtClean="0"/>
              <a:t>Observium</a:t>
            </a:r>
            <a:r>
              <a:rPr lang="pt-BR" sz="2800" b="1" dirty="0" smtClean="0"/>
              <a:t>.</a:t>
            </a:r>
          </a:p>
          <a:p>
            <a:pPr lvl="1"/>
            <a:r>
              <a:rPr lang="pt-BR" sz="2400" dirty="0" smtClean="0"/>
              <a:t>Banda, Hardware.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Hardware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 descr="C:\Users\wnune\Desktop\tcc1\tcc\SLIDE FINAL\hard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9766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4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125" y="1412776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 de Backup 01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6925" y="6021288"/>
            <a:ext cx="8229600" cy="5793507"/>
          </a:xfrm>
        </p:spPr>
        <p:txBody>
          <a:bodyPr/>
          <a:lstStyle/>
          <a:p>
            <a:pPr marL="457200" lvl="1" indent="0">
              <a:buNone/>
            </a:pPr>
            <a:endParaRPr lang="pt-BR" dirty="0" smtClean="0"/>
          </a:p>
        </p:txBody>
      </p:sp>
      <p:pic>
        <p:nvPicPr>
          <p:cNvPr id="5122" name="Picture 2" descr="C:\Users\wnune\Desktop\tcc1\tcc\SLIDE FINAL\bacul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66" y="198884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BACULA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t-BR" b="1" i="1" dirty="0"/>
              <a:t>O que é isso?</a:t>
            </a: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err="1"/>
              <a:t>Bacula</a:t>
            </a:r>
            <a:r>
              <a:rPr lang="pt-BR" sz="2400" dirty="0"/>
              <a:t> é um software que permite você (ou o administrador de sistema) administrar backup, restauração e verificação dos dados de computadores em uma rede de sistemas </a:t>
            </a:r>
            <a:r>
              <a:rPr lang="pt-BR" sz="2400" dirty="0" smtClean="0"/>
              <a:t>mistos</a:t>
            </a:r>
            <a:endParaRPr lang="pt-B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 smtClean="0"/>
              <a:t>Não </a:t>
            </a:r>
            <a:r>
              <a:rPr lang="pt-BR" sz="2400" dirty="0" smtClean="0"/>
              <a:t>trabalha com interface Web, e sua configuração e manuseio demanda conhecimento</a:t>
            </a:r>
            <a:r>
              <a:rPr lang="pt-BR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400" dirty="0" smtClean="0"/>
          </a:p>
          <a:p>
            <a:pPr lvl="1"/>
            <a:r>
              <a:rPr lang="pt-BR" sz="2400" b="1" dirty="0" err="1" smtClean="0"/>
              <a:t>bacula-dir</a:t>
            </a:r>
            <a:r>
              <a:rPr lang="pt-BR" sz="2400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Origem de configuração. </a:t>
            </a:r>
          </a:p>
          <a:p>
            <a:pPr lvl="1"/>
            <a:r>
              <a:rPr lang="pt-BR" sz="2400" b="1" dirty="0" err="1" smtClean="0"/>
              <a:t>bacula-fd</a:t>
            </a:r>
            <a:r>
              <a:rPr lang="pt-BR" sz="2400" b="1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Lado cliente.</a:t>
            </a:r>
            <a:endParaRPr lang="pt-BR" sz="2400" dirty="0"/>
          </a:p>
          <a:p>
            <a:pPr lvl="1"/>
            <a:r>
              <a:rPr lang="pt-BR" sz="2400" b="1" dirty="0" err="1"/>
              <a:t>bacula-sd</a:t>
            </a:r>
            <a:r>
              <a:rPr lang="pt-BR" sz="2400" dirty="0"/>
              <a:t> = </a:t>
            </a:r>
            <a:r>
              <a:rPr lang="pt-BR" sz="2400" dirty="0" err="1" smtClean="0"/>
              <a:t>Storage</a:t>
            </a:r>
            <a:r>
              <a:rPr lang="pt-BR" sz="2400" dirty="0" smtClean="0"/>
              <a:t>. </a:t>
            </a:r>
            <a:endParaRPr lang="pt-BR" sz="2400" dirty="0"/>
          </a:p>
          <a:p>
            <a:pPr lvl="1"/>
            <a:r>
              <a:rPr lang="pt-BR" sz="2400" b="1" dirty="0" err="1"/>
              <a:t>bconsole</a:t>
            </a:r>
            <a:r>
              <a:rPr lang="pt-BR" sz="2400" b="1" dirty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Administração </a:t>
            </a:r>
            <a:r>
              <a:rPr lang="pt-BR" sz="2400" dirty="0"/>
              <a:t>do </a:t>
            </a:r>
            <a:r>
              <a:rPr lang="pt-BR" sz="2400" dirty="0" err="1" smtClean="0"/>
              <a:t>bacula</a:t>
            </a:r>
            <a:r>
              <a:rPr lang="pt-BR" sz="2400" dirty="0" smtClean="0"/>
              <a:t>.</a:t>
            </a:r>
          </a:p>
          <a:p>
            <a:pPr lvl="2"/>
            <a:r>
              <a:rPr lang="pt-BR" b="1" i="1" dirty="0" smtClean="0"/>
              <a:t>comando </a:t>
            </a:r>
            <a:r>
              <a:rPr lang="pt-BR" b="1" i="1" dirty="0" err="1"/>
              <a:t>run</a:t>
            </a:r>
            <a:endParaRPr lang="pt-BR" b="1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1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BACULA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Configuração</a:t>
            </a:r>
          </a:p>
          <a:p>
            <a:r>
              <a:rPr lang="pt-BR" dirty="0" smtClean="0"/>
              <a:t>	</a:t>
            </a:r>
            <a:r>
              <a:rPr lang="pt-BR" dirty="0" err="1" smtClean="0"/>
              <a:t>Bacula-dir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C:\Users\wnune\Desktop\tcc1\tcc\bacula\SERVIDOR-CONFI-CL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0" y="2420888"/>
            <a:ext cx="783775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2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 de Backup 02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77072"/>
            <a:ext cx="8229600" cy="4525963"/>
          </a:xfrm>
        </p:spPr>
        <p:txBody>
          <a:bodyPr/>
          <a:lstStyle/>
          <a:p>
            <a:endParaRPr lang="pt-BR" dirty="0" smtClean="0"/>
          </a:p>
        </p:txBody>
      </p:sp>
      <p:pic>
        <p:nvPicPr>
          <p:cNvPr id="6146" name="Picture 2" descr="C:\Users\wnune\Desktop\tcc1\tcc\SLIDE FINAL\elbac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3"/>
            <a:ext cx="56886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5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pt-BR" dirty="0" smtClean="0"/>
              <a:t>ELKARBACKUP</a:t>
            </a:r>
            <a:endParaRPr lang="pt-BR" dirty="0"/>
          </a:p>
          <a:p>
            <a:pPr lvl="1"/>
            <a:r>
              <a:rPr lang="pt-BR" b="1" i="1" dirty="0"/>
              <a:t>O que é isso?</a:t>
            </a:r>
            <a:endParaRPr lang="pt-BR" dirty="0"/>
          </a:p>
          <a:p>
            <a:pPr marL="457200" lvl="1" indent="0">
              <a:buNone/>
            </a:pPr>
            <a:r>
              <a:rPr lang="pt-BR" i="1" dirty="0" err="1"/>
              <a:t>ElkarBackup</a:t>
            </a:r>
            <a:r>
              <a:rPr lang="pt-BR" i="1" dirty="0"/>
              <a:t> é uma solução de backup </a:t>
            </a:r>
            <a:r>
              <a:rPr lang="pt-BR" i="1" dirty="0" smtClean="0"/>
              <a:t>FREE de </a:t>
            </a:r>
            <a:r>
              <a:rPr lang="pt-BR" i="1" dirty="0"/>
              <a:t>código-fonte </a:t>
            </a:r>
            <a:r>
              <a:rPr lang="pt-BR" i="1" dirty="0" smtClean="0"/>
              <a:t>livre.</a:t>
            </a:r>
            <a:endParaRPr lang="pt-BR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pt-BR" i="1" dirty="0" err="1" smtClean="0"/>
              <a:t>RSync</a:t>
            </a:r>
            <a:r>
              <a:rPr lang="pt-BR" i="1" dirty="0" smtClean="0"/>
              <a:t>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i="1" dirty="0" err="1" smtClean="0"/>
              <a:t>RSnapshot</a:t>
            </a:r>
            <a:r>
              <a:rPr lang="pt-BR" i="1" dirty="0"/>
              <a:t>.</a:t>
            </a:r>
            <a:endParaRPr lang="pt-BR" dirty="0"/>
          </a:p>
          <a:p>
            <a:pPr lvl="1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pPr lvl="0"/>
            <a:endParaRPr lang="pt-BR" dirty="0" smtClean="0"/>
          </a:p>
          <a:p>
            <a:pPr lvl="0"/>
            <a:endParaRPr lang="pt-BR" dirty="0"/>
          </a:p>
        </p:txBody>
      </p:sp>
      <p:pic>
        <p:nvPicPr>
          <p:cNvPr id="7170" name="Picture 2" descr="C:\Users\wnune\Desktop\tcc1\tcc\SLIDE FINAL\e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872"/>
            <a:ext cx="774035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4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b="1" dirty="0" smtClean="0"/>
              <a:t>ELKARBACKUP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lvl="0"/>
            <a:r>
              <a:rPr lang="pt-BR" b="1" i="1" dirty="0" smtClean="0"/>
              <a:t>Configuração (Lado Cliente)</a:t>
            </a:r>
            <a:endParaRPr lang="pt-BR" dirty="0"/>
          </a:p>
          <a:p>
            <a:pPr marL="0" lvl="0" indent="0">
              <a:buNone/>
            </a:pPr>
            <a:r>
              <a:rPr lang="pt-BR" i="1" dirty="0"/>
              <a:t>Como ele faz backups?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i="1" dirty="0" smtClean="0"/>
              <a:t>	</a:t>
            </a:r>
            <a:r>
              <a:rPr lang="pt-BR" i="1" dirty="0" err="1" smtClean="0"/>
              <a:t>Rsync</a:t>
            </a:r>
            <a:r>
              <a:rPr lang="pt-BR" i="1" dirty="0" smtClean="0"/>
              <a:t> </a:t>
            </a:r>
            <a:r>
              <a:rPr lang="pt-BR" i="1" dirty="0"/>
              <a:t>(</a:t>
            </a:r>
            <a:r>
              <a:rPr lang="pt-BR" i="1" dirty="0" err="1"/>
              <a:t>CWRsyncServer</a:t>
            </a:r>
            <a:r>
              <a:rPr lang="pt-BR" dirty="0" smtClean="0"/>
              <a:t>)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3074" name="Picture 2" descr="RSY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67687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216024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de Monitoramento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725144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wnune\Desktop\tcc1\tcc\SLIDE FINAL\monitor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57006"/>
            <a:ext cx="4953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8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pt-BR" b="1" dirty="0" smtClean="0"/>
              <a:t>NAGIOS</a:t>
            </a:r>
          </a:p>
          <a:p>
            <a:pPr marL="0" indent="0">
              <a:buNone/>
            </a:pPr>
            <a:r>
              <a:rPr lang="pt-BR" b="1" dirty="0" smtClean="0"/>
              <a:t>	</a:t>
            </a:r>
            <a:r>
              <a:rPr lang="pt-BR" sz="2400" i="1" dirty="0"/>
              <a:t>Ele pode monitorar tanto hosts quanto serviços, alertando quando ocorrerem problemas e também quando os problemas são resolvidos.</a:t>
            </a:r>
            <a:endParaRPr lang="pt-BR" sz="2400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122" name="Picture 2" descr="nagi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04867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Sumário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Introdução</a:t>
            </a:r>
            <a:endParaRPr lang="pt-BR" sz="2000" dirty="0"/>
          </a:p>
          <a:p>
            <a:pPr lvl="0"/>
            <a:r>
              <a:rPr lang="pt-BR" dirty="0"/>
              <a:t>Objetivos</a:t>
            </a:r>
            <a:endParaRPr lang="pt-BR" sz="2000" dirty="0"/>
          </a:p>
          <a:p>
            <a:pPr lvl="1"/>
            <a:r>
              <a:rPr lang="pt-BR" dirty="0"/>
              <a:t>Geral</a:t>
            </a:r>
            <a:endParaRPr lang="pt-BR" sz="1800" dirty="0"/>
          </a:p>
          <a:p>
            <a:pPr lvl="1"/>
            <a:r>
              <a:rPr lang="pt-BR" dirty="0" smtClean="0"/>
              <a:t>Específicos </a:t>
            </a:r>
            <a:endParaRPr lang="pt-BR" sz="2000" dirty="0"/>
          </a:p>
          <a:p>
            <a:pPr lvl="0"/>
            <a:r>
              <a:rPr lang="pt-BR" dirty="0" smtClean="0"/>
              <a:t>Cenário Antigo</a:t>
            </a:r>
            <a:endParaRPr lang="pt-BR" sz="2000" dirty="0"/>
          </a:p>
          <a:p>
            <a:pPr lvl="0"/>
            <a:r>
              <a:rPr lang="pt-BR" dirty="0" smtClean="0"/>
              <a:t>Metodologia de testes</a:t>
            </a:r>
          </a:p>
          <a:p>
            <a:pPr lvl="0"/>
            <a:r>
              <a:rPr lang="pt-BR" dirty="0" smtClean="0"/>
              <a:t>Conclusões</a:t>
            </a:r>
          </a:p>
          <a:p>
            <a:pPr lvl="0"/>
            <a:r>
              <a:rPr lang="pt-BR" dirty="0" smtClean="0"/>
              <a:t>Cenário Atual</a:t>
            </a:r>
            <a:endParaRPr lang="pt-BR" dirty="0"/>
          </a:p>
          <a:p>
            <a:pPr lvl="0"/>
            <a:r>
              <a:rPr lang="pt-BR" dirty="0"/>
              <a:t>Cronograma</a:t>
            </a:r>
            <a:endParaRPr lang="pt-BR" sz="2000" dirty="0"/>
          </a:p>
          <a:p>
            <a:pPr lvl="0"/>
            <a:r>
              <a:rPr lang="pt-BR" dirty="0"/>
              <a:t>Referências Bibliográficas </a:t>
            </a:r>
            <a:endParaRPr lang="pt-BR" sz="2000" dirty="0"/>
          </a:p>
          <a:p>
            <a:pPr lvl="0"/>
            <a:r>
              <a:rPr lang="pt-BR" dirty="0"/>
              <a:t>Wiki</a:t>
            </a:r>
            <a:endParaRPr lang="pt-BR" sz="20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0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pt-BR" b="1" dirty="0"/>
              <a:t>OBSERVIUM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2400" i="1" dirty="0"/>
              <a:t> Fantástica plataforma desenvolvida em PHP/MySQL, que permite a qualquer administrador observar/monitorizar toda a sua rede.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7" name="Picture 3" descr="obser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9046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OBSERVIUM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pt-BR" b="1" i="1" dirty="0" err="1" smtClean="0"/>
              <a:t>ElkarBackup</a:t>
            </a:r>
            <a:endParaRPr lang="pt-BR" b="1" i="1" dirty="0"/>
          </a:p>
        </p:txBody>
      </p:sp>
      <p:pic>
        <p:nvPicPr>
          <p:cNvPr id="7171" name="Picture 3" descr="observ-el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928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Realização dos Testes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Cenário atual;</a:t>
            </a:r>
          </a:p>
          <a:p>
            <a:pPr lvl="1"/>
            <a:r>
              <a:rPr lang="pt-BR" sz="2400" dirty="0" smtClean="0"/>
              <a:t>Realização do backup.</a:t>
            </a:r>
          </a:p>
          <a:p>
            <a:r>
              <a:rPr lang="pt-BR" sz="2800" b="1" dirty="0" smtClean="0"/>
              <a:t>Resultado do cenário atual;</a:t>
            </a:r>
          </a:p>
          <a:p>
            <a:pPr lvl="1"/>
            <a:r>
              <a:rPr lang="pt-BR" sz="2400" dirty="0" smtClean="0"/>
              <a:t>Consumo de banda na rede.</a:t>
            </a:r>
          </a:p>
          <a:p>
            <a:r>
              <a:rPr lang="pt-BR" sz="2800" b="1" dirty="0" smtClean="0"/>
              <a:t>Resultado Ferramenta de backup 01;</a:t>
            </a:r>
          </a:p>
          <a:p>
            <a:pPr lvl="1"/>
            <a:r>
              <a:rPr lang="pt-BR" sz="2400" dirty="0" smtClean="0"/>
              <a:t>Hardware, Link.</a:t>
            </a:r>
          </a:p>
          <a:p>
            <a:r>
              <a:rPr lang="pt-BR" sz="2800" b="1" dirty="0" smtClean="0"/>
              <a:t>Resultado Ferramenta de backup 02;</a:t>
            </a:r>
          </a:p>
          <a:p>
            <a:pPr lvl="1"/>
            <a:r>
              <a:rPr lang="pt-BR" sz="2400" dirty="0" smtClean="0"/>
              <a:t>Hardware, Link.</a:t>
            </a:r>
          </a:p>
          <a:p>
            <a:r>
              <a:rPr lang="pt-BR" sz="2800" b="1" dirty="0" smtClean="0"/>
              <a:t>Conclusões.</a:t>
            </a:r>
          </a:p>
          <a:p>
            <a:pPr lvl="1"/>
            <a:r>
              <a:rPr lang="pt-BR" sz="2400" dirty="0" smtClean="0"/>
              <a:t>Implementação da “melhor” ferramenta.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Bacula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Testes com o J-</a:t>
            </a:r>
            <a:r>
              <a:rPr lang="pt-BR" dirty="0" err="1" smtClean="0"/>
              <a:t>Perf</a:t>
            </a:r>
            <a:endParaRPr lang="pt-BR" dirty="0"/>
          </a:p>
        </p:txBody>
      </p:sp>
      <p:pic>
        <p:nvPicPr>
          <p:cNvPr id="7170" name="Picture 2" descr="C:\Users\wnune\Desktop\tcc1\tcc\SLIDE FINAL\bacula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5"/>
            <a:ext cx="8337054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4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ElkarBackup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Testes com o J-</a:t>
            </a:r>
            <a:r>
              <a:rPr lang="pt-BR" dirty="0" err="1" smtClean="0"/>
              <a:t>Perf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 descr="jperf-fs0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4249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Comparativos</a:t>
            </a:r>
            <a:endParaRPr lang="pt-BR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669360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Comparativo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 err="1"/>
              <a:t>Bacula</a:t>
            </a:r>
            <a:r>
              <a:rPr lang="pt-BR" b="1" i="1" dirty="0"/>
              <a:t> e </a:t>
            </a:r>
            <a:r>
              <a:rPr lang="pt-BR" b="1" i="1" dirty="0" err="1"/>
              <a:t>ElkarBackup</a:t>
            </a:r>
            <a:endParaRPr lang="pt-BR" b="1" i="1" dirty="0"/>
          </a:p>
          <a:p>
            <a:pPr lvl="1"/>
            <a:r>
              <a:rPr lang="pt-BR" i="1" dirty="0" smtClean="0"/>
              <a:t>Uso da </a:t>
            </a:r>
            <a:r>
              <a:rPr lang="pt-BR" i="1" dirty="0" smtClean="0"/>
              <a:t>banda – Link 100 </a:t>
            </a:r>
            <a:r>
              <a:rPr lang="pt-BR" i="1" dirty="0" err="1" smtClean="0"/>
              <a:t>Mbits</a:t>
            </a:r>
            <a:r>
              <a:rPr lang="pt-BR" i="1" dirty="0" smtClean="0"/>
              <a:t>/s</a:t>
            </a:r>
            <a:endParaRPr lang="pt-BR" i="1" dirty="0"/>
          </a:p>
          <a:p>
            <a:endParaRPr lang="pt-BR" dirty="0"/>
          </a:p>
        </p:txBody>
      </p:sp>
      <p:pic>
        <p:nvPicPr>
          <p:cNvPr id="6148" name="Picture 4" descr="C:\Users\wnune\Desktop\tcc1\tcc\SLIDE FINAL\COMPARAÇÃO-L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7768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Comparativo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b="1" i="1" dirty="0" err="1" smtClean="0"/>
              <a:t>Bacula</a:t>
            </a:r>
            <a:r>
              <a:rPr lang="pt-BR" b="1" i="1" dirty="0" smtClean="0"/>
              <a:t> e </a:t>
            </a:r>
            <a:r>
              <a:rPr lang="pt-BR" b="1" i="1" dirty="0" err="1" smtClean="0"/>
              <a:t>ElkarBackup</a:t>
            </a:r>
            <a:endParaRPr lang="pt-BR" b="1" i="1" dirty="0" smtClean="0"/>
          </a:p>
          <a:p>
            <a:pPr lvl="1"/>
            <a:r>
              <a:rPr lang="pt-BR" i="1" dirty="0" smtClean="0"/>
              <a:t>Hardware</a:t>
            </a:r>
          </a:p>
          <a:p>
            <a:pPr marL="457200" lvl="1" indent="0">
              <a:buNone/>
            </a:pPr>
            <a:endParaRPr lang="pt-BR" dirty="0" smtClean="0"/>
          </a:p>
        </p:txBody>
      </p:sp>
      <p:pic>
        <p:nvPicPr>
          <p:cNvPr id="5123" name="Picture 3" descr="C:\Users\wnune\Desktop\tcc1\tcc\SLIDE FINAL\COMPARAÇÃO-HARD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328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1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 err="1" smtClean="0"/>
              <a:t>ElkarBackup</a:t>
            </a:r>
            <a:r>
              <a:rPr lang="pt-BR" b="1" i="1" dirty="0" smtClean="0"/>
              <a:t> ou </a:t>
            </a:r>
            <a:r>
              <a:rPr lang="pt-BR" b="1" i="1" dirty="0" err="1" smtClean="0"/>
              <a:t>Bacula</a:t>
            </a:r>
            <a:endParaRPr lang="pt-BR" b="1" i="1" dirty="0"/>
          </a:p>
          <a:p>
            <a:endParaRPr lang="pt-BR" dirty="0" smtClean="0"/>
          </a:p>
          <a:p>
            <a:pPr lvl="1"/>
            <a:r>
              <a:rPr lang="pt-BR" dirty="0" smtClean="0"/>
              <a:t>Existe certo ou errado?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194" name="Picture 2" descr="C:\Users\wnune\Desktop\tcc1\tcc\SLIDE FINAL\duv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00441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612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Atual</a:t>
            </a:r>
            <a:endParaRPr lang="pt-BR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 </a:t>
            </a:r>
            <a:r>
              <a:rPr lang="pt-BR" sz="4800" b="1" i="1" dirty="0" smtClean="0">
                <a:solidFill>
                  <a:schemeClr val="accent1">
                    <a:lumMod val="75000"/>
                  </a:schemeClr>
                </a:solidFill>
              </a:rPr>
              <a:t>Implementações</a:t>
            </a:r>
            <a:endParaRPr lang="pt-BR" sz="4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3314" name="Picture 2" descr="C:\Users\wnune\Desktop\tcc1\tcc\SLIDE FINAL\posi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501008"/>
            <a:ext cx="3888433" cy="27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8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Introdução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976664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Este projeto baseia-se em uma solução em backup. Onde o </a:t>
            </a:r>
            <a:r>
              <a:rPr lang="pt-BR" dirty="0" smtClean="0"/>
              <a:t>cenário era precário</a:t>
            </a:r>
            <a:r>
              <a:rPr lang="pt-BR" dirty="0"/>
              <a:t>, sem nenhuma </a:t>
            </a:r>
            <a:r>
              <a:rPr lang="pt-BR" dirty="0" smtClean="0"/>
              <a:t>ferramenta responsável </a:t>
            </a:r>
            <a:r>
              <a:rPr lang="pt-BR" dirty="0"/>
              <a:t>para analisar, cuidar e facilitar o uso da rede</a:t>
            </a:r>
            <a:r>
              <a:rPr lang="pt-BR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O grande intuito é a instalação </a:t>
            </a:r>
            <a:r>
              <a:rPr lang="pt-BR" dirty="0" smtClean="0"/>
              <a:t>das </a:t>
            </a:r>
            <a:r>
              <a:rPr lang="pt-BR" dirty="0" smtClean="0"/>
              <a:t>ferramentas FREE com </a:t>
            </a:r>
            <a:r>
              <a:rPr lang="pt-BR" dirty="0"/>
              <a:t>a intenção de melhor desempenho a rede, facilitar ao profissional que irá cuidar dessa parte, automatizar o serviço de backup de forma correta, e isto automaticamente ajudará o administrador da rede para ter o controle devido.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8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 smtClean="0"/>
              <a:t>Nagios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 descr="C:\Users\wnune\Desktop\tcc1\tcc\SLIDE FINAL\nag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3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44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 smtClean="0"/>
              <a:t>Observium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wnune\Desktop\tcc1\tcc\SLIDE FINAL\obse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9" y="1484784"/>
            <a:ext cx="91747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8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 smtClean="0"/>
              <a:t>ElkarBackup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wnune\Desktop\tcc1\tcc\SLIDE FINAL\el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552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C:\Users\wnune\Desktop\tcc1\tcc\SLIDE FINAL\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920880" cy="38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64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C:\Users\wnune\Desktop\tcc1\crono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0648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76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b="1" i="1" dirty="0" smtClean="0"/>
              <a:t>Dúvidas </a:t>
            </a:r>
            <a:r>
              <a:rPr lang="pt-BR" b="1" i="1" dirty="0"/>
              <a:t>sobre alguma ferramenta?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Acesse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 smtClean="0"/>
              <a:t>Wiki</a:t>
            </a:r>
            <a:r>
              <a:rPr lang="pt-BR" sz="2800" dirty="0"/>
              <a:t>, acesso externo. Disponível em:</a:t>
            </a:r>
          </a:p>
          <a:p>
            <a:pPr marL="0" indent="0">
              <a:buNone/>
            </a:pPr>
            <a:r>
              <a:rPr lang="pt-BR" sz="2800" dirty="0"/>
              <a:t>&lt;http://</a:t>
            </a:r>
            <a:r>
              <a:rPr lang="pt-BR" sz="2800" dirty="0" smtClean="0"/>
              <a:t>187.7.106.14/wiki2017_1/doku.php?id=projeto01:start&gt;.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 smtClean="0"/>
              <a:t> </a:t>
            </a:r>
            <a:r>
              <a:rPr lang="pt-BR" sz="2800" dirty="0"/>
              <a:t>Wiki, acesso interno. Disponível em:</a:t>
            </a:r>
          </a:p>
          <a:p>
            <a:pPr marL="0" indent="0">
              <a:buNone/>
            </a:pPr>
            <a:r>
              <a:rPr lang="pt-BR" sz="2800" dirty="0"/>
              <a:t>&lt;http://</a:t>
            </a:r>
            <a:r>
              <a:rPr lang="pt-BR" sz="2800" dirty="0" smtClean="0"/>
              <a:t>192.168.200.3/wiki2017_1/doku.php?id=projeto01:start</a:t>
            </a:r>
            <a:r>
              <a:rPr lang="pt-BR" sz="2800" dirty="0"/>
              <a:t>&gt;.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25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Obrigado!!</a:t>
            </a:r>
            <a:endParaRPr lang="pt-BR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 descr="C:\Users\wnune\Desktop\kvr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98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Objetivos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pt-BR" sz="5100" b="1" dirty="0"/>
              <a:t>Objetivo Geral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sz="5100" dirty="0"/>
              <a:t>O foco está tomado para dar inicio a um trabalho de forma correta e que seja de grande importância para a empresa. Sabendo que não existe absolutamente nada neste cenário, o intuito é instalar, testar e monitorar ferramentas de backups.</a:t>
            </a:r>
            <a:endParaRPr lang="pt-BR" sz="2900" dirty="0"/>
          </a:p>
          <a:p>
            <a:pPr marL="0" indent="0">
              <a:buNone/>
            </a:pPr>
            <a:r>
              <a:rPr lang="pt-BR" sz="5100" dirty="0"/>
              <a:t>Após a instalação, testes e </a:t>
            </a:r>
            <a:r>
              <a:rPr lang="pt-BR" sz="5100" dirty="0" smtClean="0"/>
              <a:t>conclusões </a:t>
            </a:r>
            <a:r>
              <a:rPr lang="pt-BR" sz="5100" dirty="0"/>
              <a:t>de todas as ferramentas </a:t>
            </a:r>
            <a:r>
              <a:rPr lang="pt-BR" sz="5100" dirty="0" smtClean="0"/>
              <a:t>onde o </a:t>
            </a:r>
            <a:r>
              <a:rPr lang="pt-BR" sz="5100" dirty="0"/>
              <a:t>grande objetivo é chegar a um comum acordo e implementar a melhor solução no cenário.</a:t>
            </a:r>
            <a:endParaRPr lang="pt-BR" sz="29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2500" dirty="0"/>
          </a:p>
          <a:p>
            <a:pPr lvl="0"/>
            <a:r>
              <a:rPr lang="pt-BR" sz="5100" dirty="0"/>
              <a:t>Mostrar cenário </a:t>
            </a:r>
            <a:r>
              <a:rPr lang="pt-BR" sz="5100" dirty="0" smtClean="0"/>
              <a:t>antigo;</a:t>
            </a:r>
            <a:endParaRPr lang="pt-BR" sz="2900" dirty="0"/>
          </a:p>
          <a:p>
            <a:pPr lvl="0"/>
            <a:r>
              <a:rPr lang="pt-BR" sz="5100" dirty="0"/>
              <a:t>Instalar as ferramentas backups;</a:t>
            </a:r>
            <a:endParaRPr lang="pt-BR" sz="2900" dirty="0"/>
          </a:p>
          <a:p>
            <a:pPr lvl="1"/>
            <a:r>
              <a:rPr lang="pt-BR" sz="3800" dirty="0"/>
              <a:t>Mostrar resultados;</a:t>
            </a:r>
            <a:endParaRPr lang="pt-BR" sz="2300" dirty="0"/>
          </a:p>
          <a:p>
            <a:pPr lvl="0"/>
            <a:r>
              <a:rPr lang="pt-BR" sz="5100" dirty="0"/>
              <a:t>Instalar ferramenta de monitoramento;</a:t>
            </a:r>
            <a:endParaRPr lang="pt-BR" sz="2900" dirty="0"/>
          </a:p>
          <a:p>
            <a:pPr lvl="1"/>
            <a:r>
              <a:rPr lang="pt-BR" sz="3800" dirty="0"/>
              <a:t>Mostrar gráficos com resultados;</a:t>
            </a:r>
            <a:endParaRPr lang="pt-BR" sz="2300" dirty="0"/>
          </a:p>
          <a:p>
            <a:pPr lvl="0"/>
            <a:r>
              <a:rPr lang="pt-BR" sz="5100" dirty="0"/>
              <a:t>Concluir o melhor cenário;</a:t>
            </a:r>
            <a:endParaRPr lang="pt-BR" sz="2900" dirty="0"/>
          </a:p>
          <a:p>
            <a:pPr lvl="0"/>
            <a:r>
              <a:rPr lang="pt-BR" sz="5100" dirty="0"/>
              <a:t>Implementar as soluções.</a:t>
            </a:r>
            <a:endParaRPr lang="pt-BR" sz="29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8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Objetivos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b="1" dirty="0"/>
              <a:t>Objetivos Específicos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Os objetivos específicos tratam-se das definições, instalação e conclusões de todas as ferramentas proposta no trabalho.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Basicamente é: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lvl="0"/>
            <a:r>
              <a:rPr lang="pt-BR" dirty="0"/>
              <a:t>Definição das ferramentas que serão utilizadas;</a:t>
            </a:r>
          </a:p>
          <a:p>
            <a:pPr lvl="0"/>
            <a:r>
              <a:rPr lang="pt-BR" dirty="0"/>
              <a:t>Instalar/Configurar as ferramentas escolhidas;</a:t>
            </a:r>
          </a:p>
          <a:p>
            <a:pPr lvl="0"/>
            <a:r>
              <a:rPr lang="pt-BR" dirty="0"/>
              <a:t>Analisar o comportamento das ferramentas em relação a estrutura do cenário atual;</a:t>
            </a:r>
          </a:p>
          <a:p>
            <a:pPr lvl="0"/>
            <a:r>
              <a:rPr lang="pt-BR" dirty="0"/>
              <a:t>Realizar a análise dos resultados obtidos;</a:t>
            </a:r>
          </a:p>
          <a:p>
            <a:pPr lvl="0"/>
            <a:r>
              <a:rPr lang="pt-BR" dirty="0"/>
              <a:t>Conclusão obtida e implementação no cenário;</a:t>
            </a:r>
          </a:p>
          <a:p>
            <a:pPr lvl="0"/>
            <a:r>
              <a:rPr lang="pt-BR" dirty="0"/>
              <a:t>Escrita do artigo.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0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Antigo</a:t>
            </a:r>
            <a:endParaRPr lang="pt-B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2290" name="Picture 2" descr="C:\Users\wnune\Desktop\tcc1\tcc\SLIDE FINAL\neg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6211"/>
            <a:ext cx="2952328" cy="19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8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Realização dos Backups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lvl="0"/>
            <a:r>
              <a:rPr lang="pt-BR" dirty="0"/>
              <a:t>Backups realizados manualmente por um colaborador;</a:t>
            </a:r>
          </a:p>
          <a:p>
            <a:pPr lvl="0"/>
            <a:r>
              <a:rPr lang="pt-BR" dirty="0"/>
              <a:t>Backups realizados em horário de produção;</a:t>
            </a:r>
          </a:p>
          <a:p>
            <a:pPr lvl="0"/>
            <a:r>
              <a:rPr lang="pt-BR" dirty="0"/>
              <a:t>Backups em média semanal de 70GB;</a:t>
            </a:r>
          </a:p>
          <a:p>
            <a:pPr lvl="0"/>
            <a:r>
              <a:rPr lang="pt-BR" dirty="0"/>
              <a:t>Congestionamento da rede;</a:t>
            </a:r>
          </a:p>
          <a:p>
            <a:pPr lvl="0"/>
            <a:r>
              <a:rPr lang="pt-BR" dirty="0"/>
              <a:t>Reclamação dos de mais usuários.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1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Cenário </a:t>
            </a:r>
            <a:r>
              <a:rPr lang="pt-BR" b="1" dirty="0" smtClean="0"/>
              <a:t>Antigo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Realização do backup</a:t>
            </a:r>
            <a:endParaRPr lang="pt-BR" dirty="0"/>
          </a:p>
        </p:txBody>
      </p:sp>
      <p:pic>
        <p:nvPicPr>
          <p:cNvPr id="2050" name="Picture 2" descr="realização-bac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608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Cenário </a:t>
            </a:r>
            <a:r>
              <a:rPr lang="pt-BR" b="1" dirty="0" smtClean="0"/>
              <a:t>Antigo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Testes com o J-</a:t>
            </a:r>
            <a:r>
              <a:rPr lang="pt-BR" dirty="0" err="1" smtClean="0"/>
              <a:t>Perf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895247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CBB4-E56C-45D5-A2A6-111C0C6C138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0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</TotalTime>
  <Words>538</Words>
  <Application>Microsoft Office PowerPoint</Application>
  <PresentationFormat>Apresentação na tela (4:3)</PresentationFormat>
  <Paragraphs>210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Curso Superior de Tecnologia em Redes de Computadores</vt:lpstr>
      <vt:lpstr>Sumário </vt:lpstr>
      <vt:lpstr>Introdução </vt:lpstr>
      <vt:lpstr>Objetivos </vt:lpstr>
      <vt:lpstr>Objetivos </vt:lpstr>
      <vt:lpstr>Cenário Antigo</vt:lpstr>
      <vt:lpstr>Realização dos Backups</vt:lpstr>
      <vt:lpstr>Cenário Antigo</vt:lpstr>
      <vt:lpstr>Cenário Antigo</vt:lpstr>
      <vt:lpstr>Implementações</vt:lpstr>
      <vt:lpstr>Hardware</vt:lpstr>
      <vt:lpstr>Ferramenta de Backup 01</vt:lpstr>
      <vt:lpstr>BACULA</vt:lpstr>
      <vt:lpstr>BACULA</vt:lpstr>
      <vt:lpstr>Ferramenta de Backup 02</vt:lpstr>
      <vt:lpstr> </vt:lpstr>
      <vt:lpstr>ELKARBACKUP </vt:lpstr>
      <vt:lpstr>Ferramentas de Monitoramento</vt:lpstr>
      <vt:lpstr> </vt:lpstr>
      <vt:lpstr>Apresentação do PowerPoint</vt:lpstr>
      <vt:lpstr>OBSERVIUM</vt:lpstr>
      <vt:lpstr>Realização dos Testes</vt:lpstr>
      <vt:lpstr>Bacula</vt:lpstr>
      <vt:lpstr>ElkarBackup</vt:lpstr>
      <vt:lpstr>Comparativos</vt:lpstr>
      <vt:lpstr>Comparativo</vt:lpstr>
      <vt:lpstr>Comparativo</vt:lpstr>
      <vt:lpstr>Resultados</vt:lpstr>
      <vt:lpstr>Cenário Atual</vt:lpstr>
      <vt:lpstr>Nagios</vt:lpstr>
      <vt:lpstr>Observium</vt:lpstr>
      <vt:lpstr>ElkarBackup</vt:lpstr>
      <vt:lpstr>Conclusões</vt:lpstr>
      <vt:lpstr>Cronograma</vt:lpstr>
      <vt:lpstr>Wiki</vt:lpstr>
      <vt:lpstr>Obrigado!!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Superior de Tecnologia em Redes de Computadores</dc:title>
  <dc:creator>wanderson nunes</dc:creator>
  <cp:lastModifiedBy>wanderson nunes</cp:lastModifiedBy>
  <cp:revision>32</cp:revision>
  <dcterms:created xsi:type="dcterms:W3CDTF">2017-06-27T16:09:52Z</dcterms:created>
  <dcterms:modified xsi:type="dcterms:W3CDTF">2017-07-06T19:50:14Z</dcterms:modified>
</cp:coreProperties>
</file>